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9" r:id="rId8"/>
    <p:sldId id="260" r:id="rId9"/>
    <p:sldId id="284" r:id="rId10"/>
    <p:sldId id="285" r:id="rId11"/>
    <p:sldId id="258" r:id="rId12"/>
    <p:sldId id="262" r:id="rId13"/>
    <p:sldId id="263" r:id="rId14"/>
    <p:sldId id="280" r:id="rId15"/>
    <p:sldId id="279" r:id="rId16"/>
    <p:sldId id="264" r:id="rId17"/>
    <p:sldId id="282" r:id="rId18"/>
    <p:sldId id="265" r:id="rId19"/>
    <p:sldId id="266" r:id="rId20"/>
    <p:sldId id="267" r:id="rId21"/>
    <p:sldId id="268" r:id="rId22"/>
    <p:sldId id="290" r:id="rId23"/>
    <p:sldId id="281" r:id="rId24"/>
    <p:sldId id="269" r:id="rId25"/>
    <p:sldId id="270" r:id="rId26"/>
    <p:sldId id="271" r:id="rId27"/>
    <p:sldId id="287" r:id="rId28"/>
    <p:sldId id="272" r:id="rId29"/>
    <p:sldId id="273" r:id="rId30"/>
    <p:sldId id="276" r:id="rId31"/>
    <p:sldId id="286" r:id="rId32"/>
    <p:sldId id="275" r:id="rId33"/>
    <p:sldId id="278" r:id="rId34"/>
    <p:sldId id="274" r:id="rId35"/>
    <p:sldId id="288" r:id="rId36"/>
    <p:sldId id="289" r:id="rId37"/>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CEE7C8-F0A9-B569-32B9-1483728831B6}" v="269" dt="2026-02-09T13:59:47.7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969" autoAdjust="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4024306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77082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51993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251834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8716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635110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4066463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9371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998971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80C2B-16F7-4A6C-83ED-504BD97CAB71}"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3599456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C80C2B-16F7-4A6C-83ED-504BD97CAB71}"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105082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C80C2B-16F7-4A6C-83ED-504BD97CAB71}" type="datetimeFigureOut">
              <a:rPr lang="en-GB" smtClean="0"/>
              <a:t>09/02/2026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3099421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C80C2B-16F7-4A6C-83ED-504BD97CAB71}" type="datetimeFigureOut">
              <a:rPr lang="en-GB" smtClean="0"/>
              <a:t>09/02/2026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759955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C80C2B-16F7-4A6C-83ED-504BD97CAB71}" type="datetimeFigureOut">
              <a:rPr lang="en-GB" smtClean="0"/>
              <a:t>09/02/2026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632194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C80C2B-16F7-4A6C-83ED-504BD97CAB71}"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3775961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C80C2B-16F7-4A6C-83ED-504BD97CAB71}"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B9AE96-4366-461B-A119-1CC8F5F4C4A3}" type="slidenum">
              <a:rPr lang="en-GB" smtClean="0"/>
              <a:t>‹#›</a:t>
            </a:fld>
            <a:endParaRPr lang="en-GB"/>
          </a:p>
        </p:txBody>
      </p:sp>
    </p:spTree>
    <p:extLst>
      <p:ext uri="{BB962C8B-B14F-4D97-AF65-F5344CB8AC3E}">
        <p14:creationId xmlns:p14="http://schemas.microsoft.com/office/powerpoint/2010/main" val="294834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CC80C2B-16F7-4A6C-83ED-504BD97CAB71}" type="datetimeFigureOut">
              <a:rPr lang="en-GB" smtClean="0"/>
              <a:t>09/02/2026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0B9AE96-4366-461B-A119-1CC8F5F4C4A3}" type="slidenum">
              <a:rPr lang="en-GB" smtClean="0"/>
              <a:t>‹#›</a:t>
            </a:fld>
            <a:endParaRPr lang="en-GB"/>
          </a:p>
        </p:txBody>
      </p:sp>
    </p:spTree>
    <p:extLst>
      <p:ext uri="{BB962C8B-B14F-4D97-AF65-F5344CB8AC3E}">
        <p14:creationId xmlns:p14="http://schemas.microsoft.com/office/powerpoint/2010/main" val="1070447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21.xml"/><Relationship Id="rId18" Type="http://schemas.openxmlformats.org/officeDocument/2006/relationships/slide" Target="slide27.xml"/><Relationship Id="rId3" Type="http://schemas.openxmlformats.org/officeDocument/2006/relationships/slide" Target="slide5.xml"/><Relationship Id="rId21" Type="http://schemas.openxmlformats.org/officeDocument/2006/relationships/slide" Target="slide31.xml"/><Relationship Id="rId7" Type="http://schemas.openxmlformats.org/officeDocument/2006/relationships/slide" Target="slide12.xml"/><Relationship Id="rId12" Type="http://schemas.openxmlformats.org/officeDocument/2006/relationships/slide" Target="slide18.xml"/><Relationship Id="rId17" Type="http://schemas.openxmlformats.org/officeDocument/2006/relationships/slide" Target="slide26.xml"/><Relationship Id="rId2" Type="http://schemas.openxmlformats.org/officeDocument/2006/relationships/slide" Target="slide3.xml"/><Relationship Id="rId16" Type="http://schemas.openxmlformats.org/officeDocument/2006/relationships/slide" Target="slide25.xml"/><Relationship Id="rId20" Type="http://schemas.openxmlformats.org/officeDocument/2006/relationships/slide" Target="slide30.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17.xml"/><Relationship Id="rId5" Type="http://schemas.openxmlformats.org/officeDocument/2006/relationships/slide" Target="slide9.xml"/><Relationship Id="rId15" Type="http://schemas.openxmlformats.org/officeDocument/2006/relationships/slide" Target="slide23.xml"/><Relationship Id="rId10" Type="http://schemas.openxmlformats.org/officeDocument/2006/relationships/slide" Target="slide16.xml"/><Relationship Id="rId19" Type="http://schemas.openxmlformats.org/officeDocument/2006/relationships/slide" Target="slide29.xml"/><Relationship Id="rId4" Type="http://schemas.openxmlformats.org/officeDocument/2006/relationships/slide" Target="slide8.xml"/><Relationship Id="rId9" Type="http://schemas.openxmlformats.org/officeDocument/2006/relationships/slide" Target="slide15.xml"/><Relationship Id="rId14" Type="http://schemas.openxmlformats.org/officeDocument/2006/relationships/slide" Target="slide22.xml"/><Relationship Id="rId22"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enquiries@tva.greenheartlearning.or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localofferbirmingham.co.uk/" TargetMode="Externa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048B0-27B4-5727-68BF-E0C6B4D20047}"/>
              </a:ext>
            </a:extLst>
          </p:cNvPr>
          <p:cNvSpPr>
            <a:spLocks noGrp="1"/>
          </p:cNvSpPr>
          <p:nvPr>
            <p:ph type="ctrTitle"/>
          </p:nvPr>
        </p:nvSpPr>
        <p:spPr>
          <a:xfrm>
            <a:off x="1675508" y="1782698"/>
            <a:ext cx="7766936" cy="1646302"/>
          </a:xfrm>
        </p:spPr>
        <p:txBody>
          <a:bodyPr/>
          <a:lstStyle/>
          <a:p>
            <a:pPr algn="ctr"/>
            <a:r>
              <a:rPr lang="en-GB" b="1" dirty="0"/>
              <a:t>SEND Information Report</a:t>
            </a:r>
          </a:p>
        </p:txBody>
      </p:sp>
      <p:pic>
        <p:nvPicPr>
          <p:cNvPr id="5" name="Picture 4">
            <a:extLst>
              <a:ext uri="{FF2B5EF4-FFF2-40B4-BE49-F238E27FC236}">
                <a16:creationId xmlns:a16="http://schemas.microsoft.com/office/drawing/2014/main" id="{16720208-DD8A-3842-BB3B-FBB512109E13}"/>
              </a:ext>
            </a:extLst>
          </p:cNvPr>
          <p:cNvPicPr>
            <a:picLocks noChangeAspect="1"/>
          </p:cNvPicPr>
          <p:nvPr/>
        </p:nvPicPr>
        <p:blipFill>
          <a:blip r:embed="rId2"/>
          <a:stretch>
            <a:fillRect/>
          </a:stretch>
        </p:blipFill>
        <p:spPr>
          <a:xfrm>
            <a:off x="10233692" y="225046"/>
            <a:ext cx="1825829" cy="1507501"/>
          </a:xfrm>
          <a:prstGeom prst="rect">
            <a:avLst/>
          </a:prstGeom>
        </p:spPr>
      </p:pic>
      <p:sp>
        <p:nvSpPr>
          <p:cNvPr id="6" name="Title 1">
            <a:extLst>
              <a:ext uri="{FF2B5EF4-FFF2-40B4-BE49-F238E27FC236}">
                <a16:creationId xmlns:a16="http://schemas.microsoft.com/office/drawing/2014/main" id="{09E6527E-37AC-7E87-8695-940C28F6B52C}"/>
              </a:ext>
            </a:extLst>
          </p:cNvPr>
          <p:cNvSpPr txBox="1">
            <a:spLocks/>
          </p:cNvSpPr>
          <p:nvPr/>
        </p:nvSpPr>
        <p:spPr>
          <a:xfrm>
            <a:off x="208772" y="4409518"/>
            <a:ext cx="11016691" cy="1034322"/>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sz="1600" dirty="0"/>
              <a:t>Written: January 2026  		To be reviewed: January 2027</a:t>
            </a:r>
          </a:p>
        </p:txBody>
      </p:sp>
    </p:spTree>
    <p:extLst>
      <p:ext uri="{BB962C8B-B14F-4D97-AF65-F5344CB8AC3E}">
        <p14:creationId xmlns:p14="http://schemas.microsoft.com/office/powerpoint/2010/main" val="4230806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E12B3-2405-897B-6A92-42229FE42E1E}"/>
              </a:ext>
            </a:extLst>
          </p:cNvPr>
          <p:cNvSpPr>
            <a:spLocks noGrp="1"/>
          </p:cNvSpPr>
          <p:nvPr>
            <p:ph type="title"/>
          </p:nvPr>
        </p:nvSpPr>
        <p:spPr>
          <a:xfrm>
            <a:off x="677334" y="403645"/>
            <a:ext cx="8596668" cy="1320800"/>
          </a:xfrm>
        </p:spPr>
        <p:txBody>
          <a:bodyPr/>
          <a:lstStyle/>
          <a:p>
            <a:pPr algn="ctr"/>
            <a:r>
              <a:rPr lang="en-GB" b="1" dirty="0"/>
              <a:t>Graduated Approach</a:t>
            </a:r>
            <a:br>
              <a:rPr lang="en-GB" b="1" dirty="0"/>
            </a:br>
            <a:endParaRPr lang="en-GB" b="1" dirty="0"/>
          </a:p>
        </p:txBody>
      </p:sp>
      <p:sp>
        <p:nvSpPr>
          <p:cNvPr id="3" name="Content Placeholder 2">
            <a:extLst>
              <a:ext uri="{FF2B5EF4-FFF2-40B4-BE49-F238E27FC236}">
                <a16:creationId xmlns:a16="http://schemas.microsoft.com/office/drawing/2014/main" id="{E446445A-76E3-09A2-95F8-4332CA36DF56}"/>
              </a:ext>
            </a:extLst>
          </p:cNvPr>
          <p:cNvSpPr>
            <a:spLocks noGrp="1"/>
          </p:cNvSpPr>
          <p:nvPr>
            <p:ph idx="1"/>
          </p:nvPr>
        </p:nvSpPr>
        <p:spPr>
          <a:xfrm>
            <a:off x="677334" y="1252783"/>
            <a:ext cx="8596668" cy="3880773"/>
          </a:xfrm>
        </p:spPr>
        <p:txBody>
          <a:bodyPr>
            <a:normAutofit/>
          </a:bodyPr>
          <a:lstStyle/>
          <a:p>
            <a:r>
              <a:rPr lang="en-GB" dirty="0"/>
              <a:t>We follow a graduated approach and a four-part cycle of assess, plan, do, review, as advocated in the SEN Code of Practice (2015). </a:t>
            </a:r>
          </a:p>
          <a:p>
            <a:endParaRPr lang="en-GB" dirty="0"/>
          </a:p>
          <a:p>
            <a:endParaRPr lang="en-GB" dirty="0"/>
          </a:p>
          <a:p>
            <a:endParaRPr lang="en-GB" dirty="0"/>
          </a:p>
          <a:p>
            <a:endParaRPr lang="en-GB" dirty="0"/>
          </a:p>
          <a:p>
            <a:endParaRPr lang="en-GB" dirty="0"/>
          </a:p>
          <a:p>
            <a:endParaRPr lang="en-GB" dirty="0"/>
          </a:p>
          <a:p>
            <a:pPr marL="0" indent="0">
              <a:buNone/>
            </a:pPr>
            <a:endParaRPr lang="en-GB" dirty="0"/>
          </a:p>
        </p:txBody>
      </p:sp>
      <p:sp>
        <p:nvSpPr>
          <p:cNvPr id="4" name="Oval 3">
            <a:extLst>
              <a:ext uri="{FF2B5EF4-FFF2-40B4-BE49-F238E27FC236}">
                <a16:creationId xmlns:a16="http://schemas.microsoft.com/office/drawing/2014/main" id="{AFA7EBB3-B95F-D202-A401-7A098DE5211B}"/>
              </a:ext>
            </a:extLst>
          </p:cNvPr>
          <p:cNvSpPr/>
          <p:nvPr/>
        </p:nvSpPr>
        <p:spPr>
          <a:xfrm>
            <a:off x="3597640" y="2266422"/>
            <a:ext cx="3072984" cy="310296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6" name="Straight Connector 5">
            <a:extLst>
              <a:ext uri="{FF2B5EF4-FFF2-40B4-BE49-F238E27FC236}">
                <a16:creationId xmlns:a16="http://schemas.microsoft.com/office/drawing/2014/main" id="{4FBD8B1F-0539-B2AD-ED37-8602B6AE2049}"/>
              </a:ext>
            </a:extLst>
          </p:cNvPr>
          <p:cNvCxnSpPr>
            <a:stCxn id="4" idx="0"/>
            <a:endCxn id="4" idx="4"/>
          </p:cNvCxnSpPr>
          <p:nvPr/>
        </p:nvCxnSpPr>
        <p:spPr>
          <a:xfrm>
            <a:off x="5134132" y="2266422"/>
            <a:ext cx="0" cy="3102964"/>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2855D2B9-CE59-9ABF-C903-6FEF2F38F7D1}"/>
              </a:ext>
            </a:extLst>
          </p:cNvPr>
          <p:cNvCxnSpPr>
            <a:stCxn id="4" idx="2"/>
            <a:endCxn id="4" idx="6"/>
          </p:cNvCxnSpPr>
          <p:nvPr/>
        </p:nvCxnSpPr>
        <p:spPr>
          <a:xfrm>
            <a:off x="3597640" y="3817904"/>
            <a:ext cx="3072984" cy="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CC5E961C-A469-8E8A-BB7C-E1E0356C16A1}"/>
              </a:ext>
            </a:extLst>
          </p:cNvPr>
          <p:cNvSpPr txBox="1"/>
          <p:nvPr/>
        </p:nvSpPr>
        <p:spPr>
          <a:xfrm>
            <a:off x="3957403" y="2998033"/>
            <a:ext cx="1094282" cy="369332"/>
          </a:xfrm>
          <a:prstGeom prst="rect">
            <a:avLst/>
          </a:prstGeom>
          <a:noFill/>
        </p:spPr>
        <p:txBody>
          <a:bodyPr wrap="square" rtlCol="0">
            <a:spAutoFit/>
          </a:bodyPr>
          <a:lstStyle/>
          <a:p>
            <a:pPr algn="ctr"/>
            <a:r>
              <a:rPr lang="en-GB" b="1" dirty="0"/>
              <a:t>Assess</a:t>
            </a:r>
          </a:p>
        </p:txBody>
      </p:sp>
      <p:sp>
        <p:nvSpPr>
          <p:cNvPr id="10" name="TextBox 9">
            <a:extLst>
              <a:ext uri="{FF2B5EF4-FFF2-40B4-BE49-F238E27FC236}">
                <a16:creationId xmlns:a16="http://schemas.microsoft.com/office/drawing/2014/main" id="{E12A9FEE-C9A4-11D7-C43D-AE5EF5CD4B0A}"/>
              </a:ext>
            </a:extLst>
          </p:cNvPr>
          <p:cNvSpPr txBox="1"/>
          <p:nvPr/>
        </p:nvSpPr>
        <p:spPr>
          <a:xfrm>
            <a:off x="5282783" y="3025090"/>
            <a:ext cx="1094282" cy="369332"/>
          </a:xfrm>
          <a:prstGeom prst="rect">
            <a:avLst/>
          </a:prstGeom>
          <a:noFill/>
        </p:spPr>
        <p:txBody>
          <a:bodyPr wrap="square" rtlCol="0">
            <a:spAutoFit/>
          </a:bodyPr>
          <a:lstStyle/>
          <a:p>
            <a:pPr algn="ctr"/>
            <a:r>
              <a:rPr lang="en-GB" b="1" dirty="0"/>
              <a:t>Plan</a:t>
            </a:r>
          </a:p>
        </p:txBody>
      </p:sp>
      <p:sp>
        <p:nvSpPr>
          <p:cNvPr id="11" name="TextBox 10">
            <a:extLst>
              <a:ext uri="{FF2B5EF4-FFF2-40B4-BE49-F238E27FC236}">
                <a16:creationId xmlns:a16="http://schemas.microsoft.com/office/drawing/2014/main" id="{D56A2B92-7757-4333-94EE-1949DEDD8502}"/>
              </a:ext>
            </a:extLst>
          </p:cNvPr>
          <p:cNvSpPr txBox="1"/>
          <p:nvPr/>
        </p:nvSpPr>
        <p:spPr>
          <a:xfrm>
            <a:off x="3991679" y="4241387"/>
            <a:ext cx="1094282" cy="369332"/>
          </a:xfrm>
          <a:prstGeom prst="rect">
            <a:avLst/>
          </a:prstGeom>
          <a:noFill/>
        </p:spPr>
        <p:txBody>
          <a:bodyPr wrap="square" rtlCol="0">
            <a:spAutoFit/>
          </a:bodyPr>
          <a:lstStyle/>
          <a:p>
            <a:pPr algn="ctr"/>
            <a:r>
              <a:rPr lang="en-GB" b="1" dirty="0"/>
              <a:t>Do</a:t>
            </a:r>
          </a:p>
        </p:txBody>
      </p:sp>
      <p:sp>
        <p:nvSpPr>
          <p:cNvPr id="12" name="TextBox 11">
            <a:extLst>
              <a:ext uri="{FF2B5EF4-FFF2-40B4-BE49-F238E27FC236}">
                <a16:creationId xmlns:a16="http://schemas.microsoft.com/office/drawing/2014/main" id="{285FEB22-58FE-EC8B-17B2-556F4D91522F}"/>
              </a:ext>
            </a:extLst>
          </p:cNvPr>
          <p:cNvSpPr txBox="1"/>
          <p:nvPr/>
        </p:nvSpPr>
        <p:spPr>
          <a:xfrm>
            <a:off x="5339180" y="4268444"/>
            <a:ext cx="1094282" cy="369332"/>
          </a:xfrm>
          <a:prstGeom prst="rect">
            <a:avLst/>
          </a:prstGeom>
          <a:noFill/>
        </p:spPr>
        <p:txBody>
          <a:bodyPr wrap="square" rtlCol="0">
            <a:spAutoFit/>
          </a:bodyPr>
          <a:lstStyle/>
          <a:p>
            <a:pPr algn="ctr"/>
            <a:r>
              <a:rPr lang="en-GB" b="1" dirty="0"/>
              <a:t>Review</a:t>
            </a:r>
          </a:p>
        </p:txBody>
      </p:sp>
      <p:sp>
        <p:nvSpPr>
          <p:cNvPr id="13" name="TextBox 12">
            <a:extLst>
              <a:ext uri="{FF2B5EF4-FFF2-40B4-BE49-F238E27FC236}">
                <a16:creationId xmlns:a16="http://schemas.microsoft.com/office/drawing/2014/main" id="{F87BA86F-C5EE-0E84-A600-EE460CC92C3C}"/>
              </a:ext>
            </a:extLst>
          </p:cNvPr>
          <p:cNvSpPr txBox="1"/>
          <p:nvPr/>
        </p:nvSpPr>
        <p:spPr>
          <a:xfrm>
            <a:off x="677334" y="2266422"/>
            <a:ext cx="2837860" cy="116955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Tx/>
              <a:buChar char="-"/>
            </a:pPr>
            <a:r>
              <a:rPr lang="en-GB" sz="1400" dirty="0"/>
              <a:t>Observations</a:t>
            </a:r>
          </a:p>
          <a:p>
            <a:pPr marL="285750" indent="-285750">
              <a:buFontTx/>
              <a:buChar char="-"/>
            </a:pPr>
            <a:r>
              <a:rPr lang="en-GB" sz="1400" dirty="0"/>
              <a:t>Discussions </a:t>
            </a:r>
          </a:p>
          <a:p>
            <a:pPr marL="285750" indent="-285750">
              <a:buFontTx/>
              <a:buChar char="-"/>
            </a:pPr>
            <a:r>
              <a:rPr lang="en-GB" sz="1400" dirty="0"/>
              <a:t>One Page Profiles</a:t>
            </a:r>
          </a:p>
          <a:p>
            <a:pPr marL="285750" indent="-285750">
              <a:buFontTx/>
              <a:buChar char="-"/>
            </a:pPr>
            <a:r>
              <a:rPr lang="en-GB" sz="1400" dirty="0"/>
              <a:t>Assessments </a:t>
            </a:r>
          </a:p>
          <a:p>
            <a:pPr marL="285750" indent="-285750">
              <a:buFontTx/>
              <a:buChar char="-"/>
            </a:pPr>
            <a:r>
              <a:rPr lang="en-GB" sz="1400" dirty="0"/>
              <a:t>Outside Agency involvement</a:t>
            </a:r>
          </a:p>
        </p:txBody>
      </p:sp>
      <p:sp>
        <p:nvSpPr>
          <p:cNvPr id="14" name="TextBox 13">
            <a:extLst>
              <a:ext uri="{FF2B5EF4-FFF2-40B4-BE49-F238E27FC236}">
                <a16:creationId xmlns:a16="http://schemas.microsoft.com/office/drawing/2014/main" id="{4999C90B-1559-AC15-CBF4-83A543445253}"/>
              </a:ext>
            </a:extLst>
          </p:cNvPr>
          <p:cNvSpPr txBox="1"/>
          <p:nvPr/>
        </p:nvSpPr>
        <p:spPr>
          <a:xfrm>
            <a:off x="6795905" y="2147927"/>
            <a:ext cx="2837860" cy="116955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Tx/>
              <a:buChar char="-"/>
            </a:pPr>
            <a:r>
              <a:rPr lang="en-GB" sz="1400" dirty="0"/>
              <a:t>Discussions </a:t>
            </a:r>
          </a:p>
          <a:p>
            <a:pPr marL="285750" indent="-285750">
              <a:buFontTx/>
              <a:buChar char="-"/>
            </a:pPr>
            <a:r>
              <a:rPr lang="en-GB" sz="1400" dirty="0"/>
              <a:t>Planning (outcome focused) </a:t>
            </a:r>
          </a:p>
          <a:p>
            <a:pPr marL="285750" indent="-285750">
              <a:buFontTx/>
              <a:buChar char="-"/>
            </a:pPr>
            <a:r>
              <a:rPr lang="en-GB" sz="1400" dirty="0"/>
              <a:t>Planning in the Moment </a:t>
            </a:r>
          </a:p>
          <a:p>
            <a:pPr marL="285750" indent="-285750">
              <a:buFontTx/>
              <a:buChar char="-"/>
            </a:pPr>
            <a:r>
              <a:rPr lang="en-GB" sz="1400" dirty="0"/>
              <a:t>Intervention identification</a:t>
            </a:r>
          </a:p>
          <a:p>
            <a:pPr marL="285750" indent="-285750">
              <a:buFontTx/>
              <a:buChar char="-"/>
            </a:pPr>
            <a:r>
              <a:rPr lang="en-GB" sz="1400" dirty="0"/>
              <a:t>Plan review date </a:t>
            </a:r>
          </a:p>
        </p:txBody>
      </p:sp>
      <p:sp>
        <p:nvSpPr>
          <p:cNvPr id="15" name="TextBox 14">
            <a:extLst>
              <a:ext uri="{FF2B5EF4-FFF2-40B4-BE49-F238E27FC236}">
                <a16:creationId xmlns:a16="http://schemas.microsoft.com/office/drawing/2014/main" id="{39186C40-1724-270D-A08A-C2EB49E53E61}"/>
              </a:ext>
            </a:extLst>
          </p:cNvPr>
          <p:cNvSpPr txBox="1"/>
          <p:nvPr/>
        </p:nvSpPr>
        <p:spPr>
          <a:xfrm>
            <a:off x="677334" y="4157670"/>
            <a:ext cx="2837860" cy="116955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a:t>- Discussions </a:t>
            </a:r>
          </a:p>
          <a:p>
            <a:r>
              <a:rPr lang="en-GB" sz="1400" dirty="0"/>
              <a:t>–  Impact and next steps</a:t>
            </a:r>
          </a:p>
          <a:p>
            <a:r>
              <a:rPr lang="en-GB" sz="1400" dirty="0"/>
              <a:t>- Were planned outcomes achieved? </a:t>
            </a:r>
          </a:p>
          <a:p>
            <a:r>
              <a:rPr lang="en-GB" sz="1400" dirty="0"/>
              <a:t>- Parent and child voice</a:t>
            </a:r>
          </a:p>
        </p:txBody>
      </p:sp>
      <p:sp>
        <p:nvSpPr>
          <p:cNvPr id="16" name="TextBox 15">
            <a:extLst>
              <a:ext uri="{FF2B5EF4-FFF2-40B4-BE49-F238E27FC236}">
                <a16:creationId xmlns:a16="http://schemas.microsoft.com/office/drawing/2014/main" id="{D61E8EDC-2C5B-3310-70DF-4113D3EFA0E1}"/>
              </a:ext>
            </a:extLst>
          </p:cNvPr>
          <p:cNvSpPr txBox="1"/>
          <p:nvPr/>
        </p:nvSpPr>
        <p:spPr>
          <a:xfrm>
            <a:off x="6795905" y="4265391"/>
            <a:ext cx="3210251"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Tx/>
              <a:buChar char="-"/>
            </a:pPr>
            <a:r>
              <a:rPr lang="en-GB" sz="1400" dirty="0"/>
              <a:t>Implement support as planned </a:t>
            </a:r>
          </a:p>
          <a:p>
            <a:pPr marL="285750" indent="-285750">
              <a:buFontTx/>
              <a:buChar char="-"/>
            </a:pPr>
            <a:r>
              <a:rPr lang="en-GB" sz="1400" dirty="0"/>
              <a:t>Continue observations to see how the child responds to support. </a:t>
            </a:r>
          </a:p>
          <a:p>
            <a:pPr marL="285750" indent="-285750">
              <a:buFontTx/>
              <a:buChar char="-"/>
            </a:pPr>
            <a:r>
              <a:rPr lang="en-GB" sz="1400" dirty="0"/>
              <a:t>Ongoing discussions</a:t>
            </a:r>
          </a:p>
        </p:txBody>
      </p:sp>
      <p:pic>
        <p:nvPicPr>
          <p:cNvPr id="5" name="Picture 4">
            <a:extLst>
              <a:ext uri="{FF2B5EF4-FFF2-40B4-BE49-F238E27FC236}">
                <a16:creationId xmlns:a16="http://schemas.microsoft.com/office/drawing/2014/main" id="{C970525B-82E7-F531-A0D1-AB307DB2AB90}"/>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8633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EFC54-6E3C-456E-6119-1C8840AA249F}"/>
              </a:ext>
            </a:extLst>
          </p:cNvPr>
          <p:cNvSpPr>
            <a:spLocks noGrp="1"/>
          </p:cNvSpPr>
          <p:nvPr>
            <p:ph type="title"/>
          </p:nvPr>
        </p:nvSpPr>
        <p:spPr/>
        <p:txBody>
          <a:bodyPr/>
          <a:lstStyle/>
          <a:p>
            <a:pPr algn="ctr"/>
            <a:r>
              <a:rPr lang="en-GB" b="1" dirty="0"/>
              <a:t>What kind of SEND Provision might be offered? </a:t>
            </a:r>
          </a:p>
        </p:txBody>
      </p:sp>
      <p:pic>
        <p:nvPicPr>
          <p:cNvPr id="5" name="Content Placeholder 4">
            <a:extLst>
              <a:ext uri="{FF2B5EF4-FFF2-40B4-BE49-F238E27FC236}">
                <a16:creationId xmlns:a16="http://schemas.microsoft.com/office/drawing/2014/main" id="{08963F6C-3A9B-DDC4-24D2-516962379656}"/>
              </a:ext>
            </a:extLst>
          </p:cNvPr>
          <p:cNvPicPr>
            <a:picLocks noGrp="1" noChangeAspect="1"/>
          </p:cNvPicPr>
          <p:nvPr>
            <p:ph idx="1"/>
          </p:nvPr>
        </p:nvPicPr>
        <p:blipFill>
          <a:blip r:embed="rId2"/>
          <a:stretch>
            <a:fillRect/>
          </a:stretch>
        </p:blipFill>
        <p:spPr>
          <a:xfrm>
            <a:off x="677334" y="1811048"/>
            <a:ext cx="7582246" cy="3692493"/>
          </a:xfrm>
          <a:prstGeom prst="rect">
            <a:avLst/>
          </a:prstGeom>
        </p:spPr>
      </p:pic>
      <p:pic>
        <p:nvPicPr>
          <p:cNvPr id="3" name="Picture 2">
            <a:extLst>
              <a:ext uri="{FF2B5EF4-FFF2-40B4-BE49-F238E27FC236}">
                <a16:creationId xmlns:a16="http://schemas.microsoft.com/office/drawing/2014/main" id="{C60B75AA-5EB0-B7F8-920F-42616057EBAB}"/>
              </a:ext>
            </a:extLst>
          </p:cNvPr>
          <p:cNvPicPr>
            <a:picLocks noChangeAspect="1"/>
          </p:cNvPicPr>
          <p:nvPr/>
        </p:nvPicPr>
        <p:blipFill>
          <a:blip r:embed="rId3"/>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1339526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58231CB-0989-CD14-6A6F-6E7C18E00A3B}"/>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C2184171-FD4E-3172-5731-90911DCD540B}"/>
              </a:ext>
            </a:extLst>
          </p:cNvPr>
          <p:cNvSpPr>
            <a:spLocks noGrp="1"/>
          </p:cNvSpPr>
          <p:nvPr>
            <p:ph type="title"/>
          </p:nvPr>
        </p:nvSpPr>
        <p:spPr>
          <a:xfrm>
            <a:off x="677334" y="609600"/>
            <a:ext cx="8596668" cy="1320800"/>
          </a:xfrm>
        </p:spPr>
        <p:txBody>
          <a:bodyPr>
            <a:normAutofit/>
          </a:bodyPr>
          <a:lstStyle/>
          <a:p>
            <a:pPr algn="ctr"/>
            <a:r>
              <a:rPr lang="en-GB" b="1" dirty="0"/>
              <a:t>EHCP’s</a:t>
            </a:r>
          </a:p>
        </p:txBody>
      </p:sp>
      <p:sp>
        <p:nvSpPr>
          <p:cNvPr id="3" name="Content Placeholder 2">
            <a:extLst>
              <a:ext uri="{FF2B5EF4-FFF2-40B4-BE49-F238E27FC236}">
                <a16:creationId xmlns:a16="http://schemas.microsoft.com/office/drawing/2014/main" id="{E215FC42-0AC6-1029-1A73-5B8223B32A6B}"/>
              </a:ext>
            </a:extLst>
          </p:cNvPr>
          <p:cNvSpPr>
            <a:spLocks noGrp="1"/>
          </p:cNvSpPr>
          <p:nvPr>
            <p:ph idx="1"/>
          </p:nvPr>
        </p:nvSpPr>
        <p:spPr>
          <a:xfrm>
            <a:off x="368816" y="1484379"/>
            <a:ext cx="8596668" cy="3880773"/>
          </a:xfrm>
        </p:spPr>
        <p:txBody>
          <a:bodyPr>
            <a:normAutofit/>
          </a:bodyPr>
          <a:lstStyle/>
          <a:p>
            <a:pPr>
              <a:lnSpc>
                <a:spcPct val="90000"/>
              </a:lnSpc>
            </a:pPr>
            <a:r>
              <a:rPr lang="en-GB" sz="1500" dirty="0"/>
              <a:t>If a child has lifelong or significant difficulties, they may undergo a Statutory Assessment. </a:t>
            </a:r>
          </a:p>
          <a:p>
            <a:pPr>
              <a:lnSpc>
                <a:spcPct val="90000"/>
              </a:lnSpc>
            </a:pPr>
            <a:r>
              <a:rPr lang="en-GB" sz="1500" dirty="0"/>
              <a:t>This is usually requested by school but can also be requested by parents/ carers. </a:t>
            </a:r>
          </a:p>
          <a:p>
            <a:pPr>
              <a:lnSpc>
                <a:spcPct val="90000"/>
              </a:lnSpc>
            </a:pPr>
            <a:r>
              <a:rPr lang="en-GB" sz="1500" dirty="0"/>
              <a:t>Occurs when the complexity of need, or lack of clarity around the needs of the child, are such that a multi-agency approach is required to: assess need, plan provision, identify the resources required.</a:t>
            </a:r>
          </a:p>
          <a:p>
            <a:pPr>
              <a:lnSpc>
                <a:spcPct val="90000"/>
              </a:lnSpc>
            </a:pPr>
            <a:r>
              <a:rPr lang="en-GB" sz="1500" dirty="0"/>
              <a:t>The referral will combine information from a variety of sources.  This will include information on previous &amp; current targets and progress towards these, provision in place and recommended by external agencies, parent/ carer views.  </a:t>
            </a:r>
          </a:p>
          <a:p>
            <a:pPr marL="0" indent="0">
              <a:lnSpc>
                <a:spcPct val="90000"/>
              </a:lnSpc>
              <a:buNone/>
            </a:pPr>
            <a:endParaRPr lang="en-GB" sz="1500" dirty="0"/>
          </a:p>
          <a:p>
            <a:pPr marL="0" indent="0">
              <a:lnSpc>
                <a:spcPct val="90000"/>
              </a:lnSpc>
              <a:buNone/>
            </a:pPr>
            <a:r>
              <a:rPr lang="en-GB" sz="1500" dirty="0"/>
              <a:t>All information will be sent to Birmingham’s Special Educational Needs, Assessment and Review service (SENAR), who will make a decision about whether a child is currently eligible for an EHCP, which if successful, will be focused on outcomes and reviewed at least annually.</a:t>
            </a:r>
          </a:p>
        </p:txBody>
      </p:sp>
      <p:pic>
        <p:nvPicPr>
          <p:cNvPr id="6" name="Picture 5">
            <a:extLst>
              <a:ext uri="{FF2B5EF4-FFF2-40B4-BE49-F238E27FC236}">
                <a16:creationId xmlns:a16="http://schemas.microsoft.com/office/drawing/2014/main" id="{27E534AA-0A6B-102F-11FF-1053BAEDCCCC}"/>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2356465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8DF93D6-21E2-3993-185D-B0EA648DA263}"/>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F7E66FDB-0E53-9F4F-ECEF-62140307D47C}"/>
              </a:ext>
            </a:extLst>
          </p:cNvPr>
          <p:cNvSpPr>
            <a:spLocks noGrp="1"/>
          </p:cNvSpPr>
          <p:nvPr>
            <p:ph type="title"/>
          </p:nvPr>
        </p:nvSpPr>
        <p:spPr>
          <a:xfrm>
            <a:off x="677334" y="203205"/>
            <a:ext cx="8596668" cy="1320800"/>
          </a:xfrm>
        </p:spPr>
        <p:txBody>
          <a:bodyPr>
            <a:normAutofit/>
          </a:bodyPr>
          <a:lstStyle/>
          <a:p>
            <a:pPr algn="ctr"/>
            <a:r>
              <a:rPr lang="en-GB" b="1" dirty="0"/>
              <a:t>Transitions</a:t>
            </a:r>
          </a:p>
        </p:txBody>
      </p:sp>
      <p:sp>
        <p:nvSpPr>
          <p:cNvPr id="3" name="Content Placeholder 2">
            <a:extLst>
              <a:ext uri="{FF2B5EF4-FFF2-40B4-BE49-F238E27FC236}">
                <a16:creationId xmlns:a16="http://schemas.microsoft.com/office/drawing/2014/main" id="{7F174FCB-C996-0873-CEFF-DAF47B73CE70}"/>
              </a:ext>
            </a:extLst>
          </p:cNvPr>
          <p:cNvSpPr>
            <a:spLocks noGrp="1"/>
          </p:cNvSpPr>
          <p:nvPr>
            <p:ph idx="1"/>
          </p:nvPr>
        </p:nvSpPr>
        <p:spPr>
          <a:xfrm>
            <a:off x="412294" y="892759"/>
            <a:ext cx="8596668" cy="3880773"/>
          </a:xfrm>
        </p:spPr>
        <p:txBody>
          <a:bodyPr>
            <a:noAutofit/>
          </a:bodyPr>
          <a:lstStyle/>
          <a:p>
            <a:pPr marL="0" indent="0">
              <a:lnSpc>
                <a:spcPct val="90000"/>
              </a:lnSpc>
              <a:buNone/>
            </a:pPr>
            <a:r>
              <a:rPr lang="en-GB" sz="1500" b="1" dirty="0"/>
              <a:t>NURSERY – PRIMARY SCHOOL </a:t>
            </a:r>
          </a:p>
          <a:p>
            <a:pPr>
              <a:lnSpc>
                <a:spcPct val="90000"/>
              </a:lnSpc>
            </a:pPr>
            <a:r>
              <a:rPr lang="en-GB" sz="1500" dirty="0"/>
              <a:t>The SENDCO will get in touch with your child’s nursery setting (if applicable), to arrange to visit the setting and discuss your child’s needs with the staff along with any plans your child is on or any professional involvement they may have had at this point. </a:t>
            </a:r>
          </a:p>
          <a:p>
            <a:pPr>
              <a:lnSpc>
                <a:spcPct val="90000"/>
              </a:lnSpc>
            </a:pPr>
            <a:r>
              <a:rPr lang="en-GB" sz="1500" dirty="0"/>
              <a:t>You will have the opportunity to meet with your child’s new teacher, the SENDCo and Early Years Lead to discuss your child’s needs and interests and any specific transition arrangements/timetables that may need to be put in place.  </a:t>
            </a:r>
          </a:p>
          <a:p>
            <a:pPr>
              <a:lnSpc>
                <a:spcPct val="90000"/>
              </a:lnSpc>
            </a:pPr>
            <a:r>
              <a:rPr lang="en-GB" sz="1500" dirty="0"/>
              <a:t>You will have the opportunity to attend a new parents meeting to find out about Tame Valley Academy.</a:t>
            </a:r>
          </a:p>
          <a:p>
            <a:pPr>
              <a:lnSpc>
                <a:spcPct val="90000"/>
              </a:lnSpc>
            </a:pPr>
            <a:r>
              <a:rPr lang="en-GB" sz="1500" dirty="0"/>
              <a:t>You will have the opportunity to attend a 1-1 meeting with your child’s new teacher to discuss your child’s needs and interests.  </a:t>
            </a:r>
          </a:p>
          <a:p>
            <a:pPr>
              <a:lnSpc>
                <a:spcPct val="90000"/>
              </a:lnSpc>
            </a:pPr>
            <a:r>
              <a:rPr lang="en-GB" sz="1500" dirty="0"/>
              <a:t>Your child will have the opportunity to attend some stay and play sessions.</a:t>
            </a:r>
          </a:p>
          <a:p>
            <a:pPr>
              <a:lnSpc>
                <a:spcPct val="90000"/>
              </a:lnSpc>
            </a:pPr>
            <a:r>
              <a:rPr lang="en-GB" sz="1500" dirty="0"/>
              <a:t>When your child starts their new setting, we document all information received from their nursery and save it in their school file (e.g. SEN and Early Support Plan, Education, Health and Care Plans etc.)</a:t>
            </a:r>
          </a:p>
          <a:p>
            <a:pPr>
              <a:lnSpc>
                <a:spcPct val="90000"/>
              </a:lnSpc>
            </a:pPr>
            <a:r>
              <a:rPr lang="en-GB" sz="1500" dirty="0"/>
              <a:t>If your child requires a personal care plan, we will ask parents to sign these as well as any risk assessments or personal evacuation plans required.  </a:t>
            </a:r>
          </a:p>
          <a:p>
            <a:pPr>
              <a:lnSpc>
                <a:spcPct val="90000"/>
              </a:lnSpc>
            </a:pPr>
            <a:r>
              <a:rPr lang="en-GB" sz="1500" dirty="0"/>
              <a:t>Your child will be given a transition booklet with photos of their new school and teachers inside.  </a:t>
            </a:r>
          </a:p>
        </p:txBody>
      </p:sp>
      <p:pic>
        <p:nvPicPr>
          <p:cNvPr id="5" name="Picture 4">
            <a:extLst>
              <a:ext uri="{FF2B5EF4-FFF2-40B4-BE49-F238E27FC236}">
                <a16:creationId xmlns:a16="http://schemas.microsoft.com/office/drawing/2014/main" id="{C32A2A1B-2308-D835-F9FC-14D21401CB61}"/>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355218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01C7225D-D66D-1722-0D9A-AB0AA989D0F1}"/>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5" name="Group 14">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6" name="Straight Connector 15">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Isosceles Triangle 24">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152C9F30-3E76-E75D-3F8F-3641601F3A49}"/>
              </a:ext>
            </a:extLst>
          </p:cNvPr>
          <p:cNvSpPr>
            <a:spLocks noGrp="1"/>
          </p:cNvSpPr>
          <p:nvPr>
            <p:ph type="title"/>
          </p:nvPr>
        </p:nvSpPr>
        <p:spPr>
          <a:xfrm>
            <a:off x="677334" y="609600"/>
            <a:ext cx="8596668" cy="1320800"/>
          </a:xfrm>
        </p:spPr>
        <p:txBody>
          <a:bodyPr vert="horz" lIns="91440" tIns="45720" rIns="91440" bIns="45720" rtlCol="0" anchor="t">
            <a:normAutofit/>
          </a:bodyPr>
          <a:lstStyle/>
          <a:p>
            <a:pPr algn="ctr"/>
            <a:r>
              <a:rPr lang="en-US" b="1" dirty="0"/>
              <a:t>Transitions</a:t>
            </a:r>
          </a:p>
        </p:txBody>
      </p:sp>
      <p:sp>
        <p:nvSpPr>
          <p:cNvPr id="4" name="TextBox 3">
            <a:extLst>
              <a:ext uri="{FF2B5EF4-FFF2-40B4-BE49-F238E27FC236}">
                <a16:creationId xmlns:a16="http://schemas.microsoft.com/office/drawing/2014/main" id="{16A86F36-850E-FC99-3D8D-6BF9BA9FBE87}"/>
              </a:ext>
            </a:extLst>
          </p:cNvPr>
          <p:cNvSpPr txBox="1"/>
          <p:nvPr/>
        </p:nvSpPr>
        <p:spPr>
          <a:xfrm>
            <a:off x="677334" y="1649480"/>
            <a:ext cx="8596668" cy="3880773"/>
          </a:xfrm>
          <a:prstGeom prst="rect">
            <a:avLst/>
          </a:prstGeom>
        </p:spPr>
        <p:txBody>
          <a:bodyPr vert="horz" lIns="91440" tIns="45720" rIns="91440" bIns="45720" rtlCol="0">
            <a:normAutofit/>
          </a:bodyPr>
          <a:lstStyle/>
          <a:p>
            <a:pPr marL="0" indent="0">
              <a:lnSpc>
                <a:spcPct val="90000"/>
              </a:lnSpc>
              <a:spcBef>
                <a:spcPts val="1000"/>
              </a:spcBef>
              <a:buClr>
                <a:schemeClr val="accent1"/>
              </a:buClr>
              <a:buSzPct val="80000"/>
              <a:buFont typeface="Wingdings 3" charset="2"/>
              <a:buChar char=""/>
            </a:pPr>
            <a:r>
              <a:rPr lang="en-US" sz="1700" b="1" dirty="0">
                <a:solidFill>
                  <a:schemeClr val="tx1">
                    <a:lumMod val="75000"/>
                    <a:lumOff val="25000"/>
                  </a:schemeClr>
                </a:solidFill>
              </a:rPr>
              <a:t>KS1-KS2 – </a:t>
            </a:r>
            <a:r>
              <a:rPr lang="en-US" sz="1700" dirty="0">
                <a:solidFill>
                  <a:schemeClr val="tx1">
                    <a:lumMod val="75000"/>
                    <a:lumOff val="25000"/>
                  </a:schemeClr>
                </a:solidFill>
              </a:rPr>
              <a:t>We have transition mornings to allow your child to spend time in their new classrooms, meeting their new teachers.  Prior to these visits there will be opportunities to meet the new teacher and visit the new classroom on a 1-1 basis.  </a:t>
            </a:r>
          </a:p>
          <a:p>
            <a:pPr marL="0" indent="0">
              <a:lnSpc>
                <a:spcPct val="90000"/>
              </a:lnSpc>
              <a:spcBef>
                <a:spcPts val="1000"/>
              </a:spcBef>
              <a:buClr>
                <a:schemeClr val="accent1"/>
              </a:buClr>
              <a:buSzPct val="80000"/>
              <a:buFont typeface="Wingdings 3" charset="2"/>
              <a:buChar char=""/>
            </a:pPr>
            <a:endParaRPr lang="en-US" sz="1700" dirty="0">
              <a:solidFill>
                <a:schemeClr val="tx1">
                  <a:lumMod val="75000"/>
                  <a:lumOff val="25000"/>
                </a:schemeClr>
              </a:solidFill>
            </a:endParaRPr>
          </a:p>
          <a:p>
            <a:pPr marL="0" indent="0">
              <a:lnSpc>
                <a:spcPct val="90000"/>
              </a:lnSpc>
              <a:spcBef>
                <a:spcPts val="1000"/>
              </a:spcBef>
              <a:buClr>
                <a:schemeClr val="accent1"/>
              </a:buClr>
              <a:buSzPct val="80000"/>
              <a:buFont typeface="Wingdings 3" charset="2"/>
              <a:buChar char=""/>
            </a:pPr>
            <a:r>
              <a:rPr lang="en-US" sz="1700" b="1" dirty="0">
                <a:solidFill>
                  <a:schemeClr val="tx1">
                    <a:lumMod val="75000"/>
                    <a:lumOff val="25000"/>
                  </a:schemeClr>
                </a:solidFill>
              </a:rPr>
              <a:t>PRIMARY TO SECONDARY </a:t>
            </a:r>
            <a:r>
              <a:rPr lang="en-US" sz="1700" dirty="0">
                <a:solidFill>
                  <a:schemeClr val="tx1">
                    <a:lumMod val="75000"/>
                    <a:lumOff val="25000"/>
                  </a:schemeClr>
                </a:solidFill>
              </a:rPr>
              <a:t>– We have good links with our feeder secondary schools in Birmingham and work alongside key members of secondary school staff to ensure a smooth transition for our Year 6 pupils. Additional visits to schools are arranged for our more vulnerable pupils and those with additional needs. Transition documents are completed, and the child’s SEND files are passed onto their new schools.  </a:t>
            </a:r>
          </a:p>
          <a:p>
            <a:pPr marL="0" indent="0">
              <a:lnSpc>
                <a:spcPct val="90000"/>
              </a:lnSpc>
              <a:spcBef>
                <a:spcPts val="1000"/>
              </a:spcBef>
              <a:buClr>
                <a:schemeClr val="accent1"/>
              </a:buClr>
              <a:buSzPct val="80000"/>
              <a:buFont typeface="Wingdings 3" charset="2"/>
              <a:buChar char=""/>
            </a:pPr>
            <a:endParaRPr lang="en-US" sz="1700" dirty="0">
              <a:solidFill>
                <a:schemeClr val="tx1">
                  <a:lumMod val="75000"/>
                  <a:lumOff val="25000"/>
                </a:schemeClr>
              </a:solidFill>
            </a:endParaRPr>
          </a:p>
          <a:p>
            <a:pPr marL="0" indent="0">
              <a:lnSpc>
                <a:spcPct val="90000"/>
              </a:lnSpc>
              <a:spcBef>
                <a:spcPts val="1000"/>
              </a:spcBef>
              <a:buClr>
                <a:schemeClr val="accent1"/>
              </a:buClr>
              <a:buSzPct val="80000"/>
              <a:buFont typeface="Wingdings 3" charset="2"/>
              <a:buChar char=""/>
            </a:pPr>
            <a:r>
              <a:rPr lang="en-US" sz="1700" b="1" dirty="0">
                <a:solidFill>
                  <a:schemeClr val="tx1">
                    <a:lumMod val="75000"/>
                    <a:lumOff val="25000"/>
                  </a:schemeClr>
                </a:solidFill>
              </a:rPr>
              <a:t>Throughout these transition times we aim to provide a seamless and positive transition for all students, ensuring they feel supported and confident in each new step of their educational journey.  </a:t>
            </a:r>
          </a:p>
        </p:txBody>
      </p:sp>
      <p:pic>
        <p:nvPicPr>
          <p:cNvPr id="9" name="Picture 8">
            <a:extLst>
              <a:ext uri="{FF2B5EF4-FFF2-40B4-BE49-F238E27FC236}">
                <a16:creationId xmlns:a16="http://schemas.microsoft.com/office/drawing/2014/main" id="{421DC8CB-EA12-3440-A25D-CC9DA705BC41}"/>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1528019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5C5BDBE-F6E1-4FF8-8855-8C326C57B979}"/>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8AE9AA80-4BA6-015E-1C93-389090924A29}"/>
              </a:ext>
            </a:extLst>
          </p:cNvPr>
          <p:cNvSpPr>
            <a:spLocks noGrp="1"/>
          </p:cNvSpPr>
          <p:nvPr>
            <p:ph type="title"/>
          </p:nvPr>
        </p:nvSpPr>
        <p:spPr>
          <a:xfrm>
            <a:off x="677334" y="609600"/>
            <a:ext cx="8596668" cy="1320800"/>
          </a:xfrm>
        </p:spPr>
        <p:txBody>
          <a:bodyPr>
            <a:normAutofit/>
          </a:bodyPr>
          <a:lstStyle/>
          <a:p>
            <a:pPr algn="ctr"/>
            <a:r>
              <a:rPr lang="en-GB" b="1" dirty="0"/>
              <a:t>Teaching</a:t>
            </a:r>
          </a:p>
        </p:txBody>
      </p:sp>
      <p:sp>
        <p:nvSpPr>
          <p:cNvPr id="3" name="Content Placeholder 2">
            <a:extLst>
              <a:ext uri="{FF2B5EF4-FFF2-40B4-BE49-F238E27FC236}">
                <a16:creationId xmlns:a16="http://schemas.microsoft.com/office/drawing/2014/main" id="{A08AF1C0-4DAD-8DA6-5559-0FAF68DFC821}"/>
              </a:ext>
            </a:extLst>
          </p:cNvPr>
          <p:cNvSpPr>
            <a:spLocks noGrp="1"/>
          </p:cNvSpPr>
          <p:nvPr>
            <p:ph idx="1"/>
          </p:nvPr>
        </p:nvSpPr>
        <p:spPr>
          <a:xfrm>
            <a:off x="487973" y="1484379"/>
            <a:ext cx="8596668" cy="3880773"/>
          </a:xfrm>
        </p:spPr>
        <p:txBody>
          <a:bodyPr>
            <a:normAutofit/>
          </a:bodyPr>
          <a:lstStyle/>
          <a:p>
            <a:pPr>
              <a:lnSpc>
                <a:spcPct val="90000"/>
              </a:lnSpc>
            </a:pPr>
            <a:r>
              <a:rPr lang="en-GB" sz="1500" dirty="0"/>
              <a:t>Our approach to teaching children with SEND…</a:t>
            </a:r>
          </a:p>
          <a:p>
            <a:pPr marL="0" indent="0">
              <a:lnSpc>
                <a:spcPct val="90000"/>
              </a:lnSpc>
              <a:buNone/>
            </a:pPr>
            <a:r>
              <a:rPr lang="en-GB" sz="1500" dirty="0"/>
              <a:t> We recognise that each child is unique therefore we provide: </a:t>
            </a:r>
          </a:p>
          <a:p>
            <a:pPr marL="0" indent="0">
              <a:lnSpc>
                <a:spcPct val="90000"/>
              </a:lnSpc>
              <a:buNone/>
            </a:pPr>
            <a:r>
              <a:rPr lang="en-GB" sz="1500" dirty="0"/>
              <a:t>• High Quality Teaching and Interactions, that are adapted for each child. </a:t>
            </a:r>
          </a:p>
          <a:p>
            <a:pPr marL="0" indent="0">
              <a:lnSpc>
                <a:spcPct val="90000"/>
              </a:lnSpc>
              <a:buNone/>
            </a:pPr>
            <a:r>
              <a:rPr lang="en-GB" sz="1500" dirty="0"/>
              <a:t>• Free flow from indoor to outdoor environments in EYFS and weekly Forest School. </a:t>
            </a:r>
          </a:p>
          <a:p>
            <a:pPr marL="0" indent="0">
              <a:lnSpc>
                <a:spcPct val="90000"/>
              </a:lnSpc>
              <a:buNone/>
            </a:pPr>
            <a:r>
              <a:rPr lang="en-GB" sz="1500" dirty="0"/>
              <a:t>• Adaptive Planning: teaching is specific to what the child needs next in their development.</a:t>
            </a:r>
          </a:p>
          <a:p>
            <a:pPr marL="0" indent="0">
              <a:lnSpc>
                <a:spcPct val="90000"/>
              </a:lnSpc>
              <a:buNone/>
            </a:pPr>
            <a:r>
              <a:rPr lang="en-GB" sz="1500" dirty="0"/>
              <a:t>• A learning environment which is language rich, full of resources and accessible for all.  </a:t>
            </a:r>
          </a:p>
          <a:p>
            <a:pPr marL="0" indent="0">
              <a:lnSpc>
                <a:spcPct val="90000"/>
              </a:lnSpc>
              <a:buNone/>
            </a:pPr>
            <a:r>
              <a:rPr lang="en-GB" sz="1500" dirty="0"/>
              <a:t>• Practitioners who:</a:t>
            </a:r>
          </a:p>
          <a:p>
            <a:pPr marL="0" indent="0">
              <a:lnSpc>
                <a:spcPct val="90000"/>
              </a:lnSpc>
              <a:buNone/>
            </a:pPr>
            <a:r>
              <a:rPr lang="en-GB" sz="1500" dirty="0"/>
              <a:t>✓ Model ✓ Show ✓ Explain ✓ Demonstrate ✓ Explore ideas ✓ Encourage </a:t>
            </a:r>
          </a:p>
          <a:p>
            <a:pPr marL="0" indent="0">
              <a:lnSpc>
                <a:spcPct val="90000"/>
              </a:lnSpc>
              <a:buNone/>
            </a:pPr>
            <a:r>
              <a:rPr lang="en-GB" sz="1500" dirty="0"/>
              <a:t>✓ Question ✓ Recall ✓ Facilitate ✓ Challenge ✓ Use visuals ✓ Praise ✓ Have high expectations ✓ Model and build language development ✓ Promote equality </a:t>
            </a:r>
          </a:p>
          <a:p>
            <a:pPr marL="0" indent="0">
              <a:lnSpc>
                <a:spcPct val="90000"/>
              </a:lnSpc>
              <a:buNone/>
            </a:pPr>
            <a:r>
              <a:rPr lang="en-GB" sz="1500" b="1" dirty="0"/>
              <a:t>These are the first steps in supporting a child who may or may not have SEND.</a:t>
            </a:r>
          </a:p>
        </p:txBody>
      </p:sp>
      <p:pic>
        <p:nvPicPr>
          <p:cNvPr id="5" name="Picture 4">
            <a:extLst>
              <a:ext uri="{FF2B5EF4-FFF2-40B4-BE49-F238E27FC236}">
                <a16:creationId xmlns:a16="http://schemas.microsoft.com/office/drawing/2014/main" id="{4C0F0FCC-238B-0C51-0A53-2867836A2149}"/>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924592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1DF409F-F7D0-BCF3-BC60-847CEF44A4B8}"/>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9CDFB44F-51C2-D730-6FC5-FE9923CA0AA1}"/>
              </a:ext>
            </a:extLst>
          </p:cNvPr>
          <p:cNvSpPr>
            <a:spLocks noGrp="1"/>
          </p:cNvSpPr>
          <p:nvPr>
            <p:ph type="title"/>
          </p:nvPr>
        </p:nvSpPr>
        <p:spPr>
          <a:xfrm>
            <a:off x="677334" y="609600"/>
            <a:ext cx="8596668" cy="1320800"/>
          </a:xfrm>
        </p:spPr>
        <p:txBody>
          <a:bodyPr>
            <a:normAutofit/>
          </a:bodyPr>
          <a:lstStyle/>
          <a:p>
            <a:r>
              <a:rPr lang="en-GB" b="1" dirty="0"/>
              <a:t>Curriculum and Learning Adaptations</a:t>
            </a:r>
            <a:endParaRPr lang="en-GB" b="1"/>
          </a:p>
        </p:txBody>
      </p:sp>
      <p:sp>
        <p:nvSpPr>
          <p:cNvPr id="3" name="Content Placeholder 2">
            <a:extLst>
              <a:ext uri="{FF2B5EF4-FFF2-40B4-BE49-F238E27FC236}">
                <a16:creationId xmlns:a16="http://schemas.microsoft.com/office/drawing/2014/main" id="{47EA5709-2379-6759-5EBA-69BBD47C6734}"/>
              </a:ext>
            </a:extLst>
          </p:cNvPr>
          <p:cNvSpPr>
            <a:spLocks noGrp="1"/>
          </p:cNvSpPr>
          <p:nvPr>
            <p:ph idx="1"/>
          </p:nvPr>
        </p:nvSpPr>
        <p:spPr>
          <a:xfrm>
            <a:off x="570000" y="1554827"/>
            <a:ext cx="8596668" cy="3880773"/>
          </a:xfrm>
        </p:spPr>
        <p:txBody>
          <a:bodyPr>
            <a:normAutofit fontScale="85000" lnSpcReduction="20000"/>
          </a:bodyPr>
          <a:lstStyle/>
          <a:p>
            <a:r>
              <a:rPr lang="en-GB" dirty="0"/>
              <a:t>Our approach to teaching children with SEND:</a:t>
            </a:r>
          </a:p>
          <a:p>
            <a:pPr marL="0" indent="0">
              <a:buNone/>
            </a:pPr>
            <a:endParaRPr lang="en-GB" dirty="0"/>
          </a:p>
          <a:p>
            <a:pPr marL="0" indent="0">
              <a:buNone/>
            </a:pPr>
            <a:r>
              <a:rPr lang="en-GB" dirty="0"/>
              <a:t> We follow Birmingham’s Ordinarily Available Guidance (OAG) to ensure our provision removes barriers for children with SEND. For children who require more individualised and targeted support, we assess and may provide intervention.</a:t>
            </a:r>
          </a:p>
          <a:p>
            <a:pPr marL="0" indent="0">
              <a:buNone/>
            </a:pPr>
            <a:r>
              <a:rPr lang="en-GB" dirty="0"/>
              <a:t> Wherever possible, intervention occurs within the child’s chosen play.  Interventions may include: </a:t>
            </a:r>
          </a:p>
          <a:p>
            <a:pPr marL="0" indent="0">
              <a:buNone/>
            </a:pPr>
            <a:r>
              <a:rPr lang="en-GB" dirty="0"/>
              <a:t>• Intensive Interaction • </a:t>
            </a:r>
            <a:r>
              <a:rPr lang="en-GB" dirty="0" err="1"/>
              <a:t>WellComm</a:t>
            </a:r>
            <a:r>
              <a:rPr lang="en-GB" dirty="0"/>
              <a:t> • Attention Autism (‘Bucket Time’) •SCERTS • TEACHH approach • Precision Teaching • PECS • Pics • </a:t>
            </a:r>
            <a:r>
              <a:rPr lang="en-GB" dirty="0" err="1"/>
              <a:t>Widgits</a:t>
            </a:r>
            <a:r>
              <a:rPr lang="en-GB" dirty="0"/>
              <a:t> • Sensory Circuits</a:t>
            </a:r>
          </a:p>
          <a:p>
            <a:pPr marL="0" indent="0">
              <a:buNone/>
            </a:pPr>
            <a:endParaRPr lang="en-GB" dirty="0"/>
          </a:p>
          <a:p>
            <a:pPr marL="0" indent="0">
              <a:buNone/>
            </a:pPr>
            <a:r>
              <a:rPr lang="en-GB" dirty="0"/>
              <a:t>Tame Valley Academy uses ‘</a:t>
            </a:r>
            <a:r>
              <a:rPr lang="en-GB" dirty="0" err="1"/>
              <a:t>Walkthrus</a:t>
            </a:r>
            <a:r>
              <a:rPr lang="en-GB" dirty="0"/>
              <a:t>,’ evidence-based learning and research informed practise throughout all of our teaching.  We selected this approach as it is very inclusive and supports pupils with SEND. The Learning Model informs all of our key teaching techniques and highlights the barriers teachers need to be able to identify and respond to in the classroom - such as lapses in attention, the limits of working memory, the need for deep thinking, and the importance of schema building and retrieval processes.</a:t>
            </a:r>
          </a:p>
        </p:txBody>
      </p:sp>
      <p:pic>
        <p:nvPicPr>
          <p:cNvPr id="5" name="Picture 4">
            <a:extLst>
              <a:ext uri="{FF2B5EF4-FFF2-40B4-BE49-F238E27FC236}">
                <a16:creationId xmlns:a16="http://schemas.microsoft.com/office/drawing/2014/main" id="{8568ACEF-E510-F289-B65A-11B6DD278FF3}"/>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448815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F659CC2-BBD2-1EB3-05E7-470B41FD4789}"/>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5ABA9A76-1AC8-4D7C-BE8A-AB9C98E782D7}"/>
              </a:ext>
            </a:extLst>
          </p:cNvPr>
          <p:cNvSpPr>
            <a:spLocks noGrp="1"/>
          </p:cNvSpPr>
          <p:nvPr>
            <p:ph type="title"/>
          </p:nvPr>
        </p:nvSpPr>
        <p:spPr>
          <a:xfrm>
            <a:off x="677334" y="609600"/>
            <a:ext cx="8596668" cy="1320800"/>
          </a:xfrm>
        </p:spPr>
        <p:txBody>
          <a:bodyPr>
            <a:normAutofit/>
          </a:bodyPr>
          <a:lstStyle/>
          <a:p>
            <a:pPr algn="ctr"/>
            <a:r>
              <a:rPr lang="en-GB" b="1" dirty="0"/>
              <a:t>Additional Support</a:t>
            </a:r>
          </a:p>
        </p:txBody>
      </p:sp>
      <p:sp>
        <p:nvSpPr>
          <p:cNvPr id="3" name="Content Placeholder 2">
            <a:extLst>
              <a:ext uri="{FF2B5EF4-FFF2-40B4-BE49-F238E27FC236}">
                <a16:creationId xmlns:a16="http://schemas.microsoft.com/office/drawing/2014/main" id="{2E05ABBA-8412-6F49-38F2-1C0C861158BE}"/>
              </a:ext>
            </a:extLst>
          </p:cNvPr>
          <p:cNvSpPr>
            <a:spLocks noGrp="1"/>
          </p:cNvSpPr>
          <p:nvPr>
            <p:ph idx="1"/>
          </p:nvPr>
        </p:nvSpPr>
        <p:spPr>
          <a:xfrm>
            <a:off x="658129" y="1343160"/>
            <a:ext cx="8596668" cy="3880773"/>
          </a:xfrm>
        </p:spPr>
        <p:txBody>
          <a:bodyPr>
            <a:noAutofit/>
          </a:bodyPr>
          <a:lstStyle/>
          <a:p>
            <a:pPr>
              <a:lnSpc>
                <a:spcPct val="90000"/>
              </a:lnSpc>
            </a:pPr>
            <a:r>
              <a:rPr lang="en-GB" sz="1500" dirty="0"/>
              <a:t>Adaptations to the curriculum and learning environment:</a:t>
            </a:r>
          </a:p>
          <a:p>
            <a:pPr marL="0" indent="0">
              <a:lnSpc>
                <a:spcPct val="90000"/>
              </a:lnSpc>
              <a:buNone/>
            </a:pPr>
            <a:r>
              <a:rPr lang="en-GB" sz="1500" dirty="0"/>
              <a:t>We make the following adaptations to ensure all children’s needs are met: </a:t>
            </a:r>
          </a:p>
          <a:p>
            <a:pPr marL="0" indent="0">
              <a:lnSpc>
                <a:spcPct val="90000"/>
              </a:lnSpc>
              <a:buNone/>
            </a:pPr>
            <a:r>
              <a:rPr lang="en-GB" sz="1500" dirty="0"/>
              <a:t>• Adapting our teaching, for example giving longer thinking times, adjusting the language level, following the child’s lead, supporting transition through gesture, object, photograph or symbol etc. </a:t>
            </a:r>
          </a:p>
          <a:p>
            <a:pPr marL="0" indent="0">
              <a:lnSpc>
                <a:spcPct val="90000"/>
              </a:lnSpc>
              <a:buNone/>
            </a:pPr>
            <a:r>
              <a:rPr lang="en-GB" sz="1500" dirty="0"/>
              <a:t>• Adaptive planning and teaching: teaching is specific to what the child needs next in their development. </a:t>
            </a:r>
          </a:p>
          <a:p>
            <a:pPr marL="0" indent="0">
              <a:lnSpc>
                <a:spcPct val="90000"/>
              </a:lnSpc>
              <a:buNone/>
            </a:pPr>
            <a:r>
              <a:rPr lang="en-GB" sz="1500" dirty="0"/>
              <a:t>• A Speech and Language Therapist, who attends fortnightly, who can assess, model needed practice and work with children.</a:t>
            </a:r>
          </a:p>
          <a:p>
            <a:pPr marL="0" indent="0">
              <a:lnSpc>
                <a:spcPct val="90000"/>
              </a:lnSpc>
              <a:buNone/>
            </a:pPr>
            <a:r>
              <a:rPr lang="en-GB" sz="1500" dirty="0"/>
              <a:t>• A fully equipped sensory room and additional provision room ‘The Sun Room.’</a:t>
            </a:r>
          </a:p>
          <a:p>
            <a:pPr marL="0" indent="0">
              <a:lnSpc>
                <a:spcPct val="90000"/>
              </a:lnSpc>
              <a:buNone/>
            </a:pPr>
            <a:r>
              <a:rPr lang="en-GB" sz="1500" dirty="0"/>
              <a:t>• Sensory resources available throughout the setting. </a:t>
            </a:r>
          </a:p>
          <a:p>
            <a:pPr marL="0" indent="0">
              <a:lnSpc>
                <a:spcPct val="90000"/>
              </a:lnSpc>
              <a:buNone/>
            </a:pPr>
            <a:r>
              <a:rPr lang="en-GB" sz="1500" dirty="0"/>
              <a:t>• Emotional regulation taught through ‘Zones of Regulation’ and our PHSE scheme ‘Jigsaw.’</a:t>
            </a:r>
          </a:p>
          <a:p>
            <a:pPr marL="0" indent="0">
              <a:lnSpc>
                <a:spcPct val="90000"/>
              </a:lnSpc>
              <a:buNone/>
            </a:pPr>
            <a:r>
              <a:rPr lang="en-GB" sz="1500" dirty="0"/>
              <a:t> • Areas of the classroom to meet differing needs, for example quiet areas inside and out, areas to develop gross motor skills etc. </a:t>
            </a:r>
          </a:p>
          <a:p>
            <a:pPr marL="0" indent="0">
              <a:lnSpc>
                <a:spcPct val="90000"/>
              </a:lnSpc>
              <a:buNone/>
            </a:pPr>
            <a:r>
              <a:rPr lang="en-GB" sz="1500" dirty="0"/>
              <a:t>• A personal care area for changing nappies etc.  </a:t>
            </a:r>
          </a:p>
        </p:txBody>
      </p:sp>
      <p:pic>
        <p:nvPicPr>
          <p:cNvPr id="5" name="Picture 4">
            <a:extLst>
              <a:ext uri="{FF2B5EF4-FFF2-40B4-BE49-F238E27FC236}">
                <a16:creationId xmlns:a16="http://schemas.microsoft.com/office/drawing/2014/main" id="{B4C90894-7DEF-5B29-E197-B82D1D8B5C6E}"/>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1972849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081FF-CB16-0709-8B0C-C83131E11894}"/>
              </a:ext>
            </a:extLst>
          </p:cNvPr>
          <p:cNvSpPr>
            <a:spLocks noGrp="1"/>
          </p:cNvSpPr>
          <p:nvPr>
            <p:ph type="title"/>
          </p:nvPr>
        </p:nvSpPr>
        <p:spPr>
          <a:xfrm>
            <a:off x="593113" y="279718"/>
            <a:ext cx="8596668" cy="1320800"/>
          </a:xfrm>
        </p:spPr>
        <p:txBody>
          <a:bodyPr/>
          <a:lstStyle/>
          <a:p>
            <a:pPr algn="ctr"/>
            <a:r>
              <a:rPr lang="en-GB" b="1" dirty="0"/>
              <a:t>Staff Expertise and Training</a:t>
            </a:r>
          </a:p>
        </p:txBody>
      </p:sp>
      <p:sp>
        <p:nvSpPr>
          <p:cNvPr id="4" name="Rectangle 2">
            <a:extLst>
              <a:ext uri="{FF2B5EF4-FFF2-40B4-BE49-F238E27FC236}">
                <a16:creationId xmlns:a16="http://schemas.microsoft.com/office/drawing/2014/main" id="{32AC9296-5A1B-A2F3-1A11-F2F9F86EAF35}"/>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8" name="Content Placeholder 7">
            <a:extLst>
              <a:ext uri="{FF2B5EF4-FFF2-40B4-BE49-F238E27FC236}">
                <a16:creationId xmlns:a16="http://schemas.microsoft.com/office/drawing/2014/main" id="{A8F97E9C-E165-45C2-0FB3-76693F0B7E07}"/>
              </a:ext>
            </a:extLst>
          </p:cNvPr>
          <p:cNvSpPr>
            <a:spLocks noGrp="1"/>
          </p:cNvSpPr>
          <p:nvPr>
            <p:ph idx="1"/>
          </p:nvPr>
        </p:nvSpPr>
        <p:spPr>
          <a:xfrm>
            <a:off x="1012806" y="1132624"/>
            <a:ext cx="8596668" cy="3880773"/>
          </a:xfrm>
        </p:spPr>
        <p:txBody>
          <a:bodyPr>
            <a:normAutofit fontScale="25000" lnSpcReduction="20000"/>
          </a:bodyPr>
          <a:lstStyle/>
          <a:p>
            <a:r>
              <a:rPr lang="en-GB" sz="6000" b="1" dirty="0"/>
              <a:t>Additional support for learning:</a:t>
            </a:r>
          </a:p>
          <a:p>
            <a:pPr marL="0" indent="0">
              <a:buNone/>
            </a:pPr>
            <a:r>
              <a:rPr lang="en-GB" sz="6000" dirty="0"/>
              <a:t>A Qualified and experienced teacher leads our Nursery class with the support of a Level 3 Teaching Assistant. One of these members of staff will be allocated as your child’s ‘Key Person’ and lead Group Times or support individual needs/ targets. The support a child receives will depend upon evidence gained from the graduated approach.</a:t>
            </a:r>
          </a:p>
          <a:p>
            <a:pPr marL="0" indent="0">
              <a:buNone/>
            </a:pPr>
            <a:r>
              <a:rPr lang="en-GB" sz="6000" dirty="0"/>
              <a:t>A Qualified and experienced teacher leads our Reception class with the support of a Level 3 Teaching Assistant. One of these members of staff will be allocated as your child’s ‘Key Person’ and lead Group Times or support individual needs/ targets. The support a child receives will depend upon evidence gained from the graduated approach.</a:t>
            </a:r>
          </a:p>
          <a:p>
            <a:pPr marL="0" indent="0">
              <a:buNone/>
            </a:pPr>
            <a:endParaRPr lang="en-GB" sz="6000" dirty="0"/>
          </a:p>
          <a:p>
            <a:pPr defTabSz="914400" eaLnBrk="0" fontAlgn="base" hangingPunct="0">
              <a:spcBef>
                <a:spcPct val="0"/>
              </a:spcBef>
              <a:spcAft>
                <a:spcPct val="0"/>
              </a:spcAft>
              <a:buClrTx/>
              <a:buSzTx/>
            </a:pPr>
            <a:r>
              <a:rPr lang="en-GB" sz="6000" b="1" dirty="0"/>
              <a:t>Staff CPD </a:t>
            </a:r>
            <a:r>
              <a:rPr lang="en-GB" sz="6000" dirty="0"/>
              <a:t>- </a:t>
            </a:r>
            <a:r>
              <a:rPr lang="en-US" altLang="en-US" sz="6000" dirty="0">
                <a:solidFill>
                  <a:srgbClr val="333333"/>
                </a:solidFill>
                <a:ea typeface="Arial MT"/>
                <a:cs typeface="Arial MT"/>
              </a:rPr>
              <a:t>At Tame Valley we hold a weekly staff meeting and we have teacher training days throughout the course of the academic year. Teacher training days are often held at the start of, or the end of terms; these days are used to ensure that staff have up to date knowledge of teaching pedagogy which is applicable to all children including those with additional needs. Staff from outside agencies come into school to train teachers and teaching assistants in specific areas such as Autism, Dyslexia, Speech and Language. Staff in school receive appropriate training so they have the knowledge and confidence to support your child’s needs, and they are trained and equipped to offer a high level of support.</a:t>
            </a:r>
          </a:p>
          <a:p>
            <a:pPr defTabSz="914400" eaLnBrk="0" fontAlgn="base" hangingPunct="0">
              <a:spcBef>
                <a:spcPct val="0"/>
              </a:spcBef>
              <a:spcAft>
                <a:spcPct val="0"/>
              </a:spcAft>
              <a:buClrTx/>
              <a:buSzTx/>
            </a:pPr>
            <a:r>
              <a:rPr lang="en-US" altLang="en-US" sz="6000" dirty="0">
                <a:solidFill>
                  <a:srgbClr val="333333"/>
                </a:solidFill>
                <a:ea typeface="Arial MT"/>
                <a:cs typeface="Arial MT"/>
              </a:rPr>
              <a:t>Staff use safe handling and ‘Team Teach’ approaches which enables them to act swiftly and defuse a possible incident /situation should it occur, in a safe way.</a:t>
            </a:r>
          </a:p>
          <a:p>
            <a:pPr defTabSz="914400" eaLnBrk="0" fontAlgn="base" hangingPunct="0">
              <a:spcBef>
                <a:spcPct val="0"/>
              </a:spcBef>
              <a:spcAft>
                <a:spcPct val="0"/>
              </a:spcAft>
              <a:buClrTx/>
              <a:buSzTx/>
            </a:pPr>
            <a:r>
              <a:rPr lang="en-US" altLang="en-US" sz="6000" dirty="0">
                <a:solidFill>
                  <a:srgbClr val="333333"/>
                </a:solidFill>
                <a:ea typeface="Arial MT"/>
                <a:cs typeface="Arial MT"/>
              </a:rPr>
              <a:t>Whole school/Peer Assemblies/special events are held so that children can be made aware of the issues around a specific disability; this enables children to be supportive of their peers and help understanding of the difficulties they may face.</a:t>
            </a:r>
            <a:endParaRPr lang="en-GB" altLang="en-US" sz="6000" dirty="0">
              <a:solidFill>
                <a:schemeClr val="tx1"/>
              </a:solidFill>
            </a:endParaRPr>
          </a:p>
          <a:p>
            <a:endParaRPr lang="en-GB" dirty="0"/>
          </a:p>
        </p:txBody>
      </p:sp>
      <p:pic>
        <p:nvPicPr>
          <p:cNvPr id="3" name="Picture 2">
            <a:extLst>
              <a:ext uri="{FF2B5EF4-FFF2-40B4-BE49-F238E27FC236}">
                <a16:creationId xmlns:a16="http://schemas.microsoft.com/office/drawing/2014/main" id="{CFECAB47-B357-DDCC-8E38-DC35DAA10090}"/>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2794020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737BB2C-33B2-F265-3C2D-D1FD495FF6D5}"/>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25606C44-F061-9DC7-E491-B66D32E38404}"/>
              </a:ext>
            </a:extLst>
          </p:cNvPr>
          <p:cNvSpPr>
            <a:spLocks noGrp="1"/>
          </p:cNvSpPr>
          <p:nvPr>
            <p:ph type="title"/>
          </p:nvPr>
        </p:nvSpPr>
        <p:spPr>
          <a:xfrm>
            <a:off x="677334" y="609600"/>
            <a:ext cx="8596668" cy="1320800"/>
          </a:xfrm>
        </p:spPr>
        <p:txBody>
          <a:bodyPr>
            <a:normAutofit/>
          </a:bodyPr>
          <a:lstStyle/>
          <a:p>
            <a:r>
              <a:rPr lang="en-GB" b="1" dirty="0"/>
              <a:t>Staff Expertise and Training</a:t>
            </a:r>
            <a:endParaRPr lang="en-GB" b="1"/>
          </a:p>
        </p:txBody>
      </p:sp>
      <p:sp>
        <p:nvSpPr>
          <p:cNvPr id="3" name="Content Placeholder 2">
            <a:extLst>
              <a:ext uri="{FF2B5EF4-FFF2-40B4-BE49-F238E27FC236}">
                <a16:creationId xmlns:a16="http://schemas.microsoft.com/office/drawing/2014/main" id="{62F0B081-71F5-5BF5-0849-AE793E657C38}"/>
              </a:ext>
            </a:extLst>
          </p:cNvPr>
          <p:cNvSpPr>
            <a:spLocks noGrp="1"/>
          </p:cNvSpPr>
          <p:nvPr>
            <p:ph idx="1"/>
          </p:nvPr>
        </p:nvSpPr>
        <p:spPr>
          <a:xfrm>
            <a:off x="677334" y="2160589"/>
            <a:ext cx="8596668" cy="3880773"/>
          </a:xfrm>
        </p:spPr>
        <p:txBody>
          <a:bodyPr vert="horz" lIns="91440" tIns="45720" rIns="91440" bIns="45720" rtlCol="0" anchor="t">
            <a:normAutofit/>
          </a:bodyPr>
          <a:lstStyle/>
          <a:p>
            <a:pPr marL="0" indent="0" defTabSz="914400" eaLnBrk="0" fontAlgn="base" hangingPunct="0">
              <a:lnSpc>
                <a:spcPct val="90000"/>
              </a:lnSpc>
              <a:spcBef>
                <a:spcPct val="0"/>
              </a:spcBef>
              <a:spcAft>
                <a:spcPts val="600"/>
              </a:spcAft>
              <a:buClrTx/>
              <a:buSzTx/>
              <a:buNone/>
            </a:pPr>
            <a:endParaRPr lang="en-GB" sz="1500" dirty="0"/>
          </a:p>
          <a:p>
            <a:pPr defTabSz="914400" eaLnBrk="0" fontAlgn="base" hangingPunct="0">
              <a:lnSpc>
                <a:spcPct val="90000"/>
              </a:lnSpc>
              <a:spcBef>
                <a:spcPct val="0"/>
              </a:spcBef>
              <a:spcAft>
                <a:spcPts val="600"/>
              </a:spcAft>
              <a:buClrTx/>
              <a:buSzTx/>
            </a:pPr>
            <a:r>
              <a:rPr lang="en-GB" sz="1500" dirty="0"/>
              <a:t>Every child has a key person who will support your child and ensure their individual needs are met.  You can speak to your child's Key Person on the door of a morning or after school.  </a:t>
            </a:r>
          </a:p>
          <a:p>
            <a:pPr defTabSz="914400" eaLnBrk="0" fontAlgn="base" hangingPunct="0">
              <a:lnSpc>
                <a:spcPct val="90000"/>
              </a:lnSpc>
              <a:spcBef>
                <a:spcPct val="0"/>
              </a:spcBef>
              <a:spcAft>
                <a:spcPts val="600"/>
              </a:spcAft>
              <a:buClrTx/>
              <a:buSzTx/>
            </a:pPr>
            <a:r>
              <a:rPr lang="en-GB" sz="1500" dirty="0"/>
              <a:t>Miss Ellis is the Special Educational Needs Co-ordinator (SENDCo) &amp; Deputy Headteacher. Previously, Miss Ellis has been an Assistant Head Teacher (AHT) at both Tame Valley Academy and Heathlands Primary Academy, an Early Years Leader and a phonics advisor for Greenheart. She is experienced in working with children, teachers, parents and various agencies to ensure that children with special educational needs have their needs met. </a:t>
            </a:r>
          </a:p>
          <a:p>
            <a:pPr defTabSz="914400" eaLnBrk="0" fontAlgn="base" hangingPunct="0">
              <a:lnSpc>
                <a:spcPct val="90000"/>
              </a:lnSpc>
              <a:spcBef>
                <a:spcPct val="0"/>
              </a:spcBef>
              <a:spcAft>
                <a:spcPts val="600"/>
              </a:spcAft>
              <a:buClrTx/>
              <a:buSzTx/>
            </a:pPr>
            <a:r>
              <a:rPr lang="en-GB" sz="1500" dirty="0"/>
              <a:t>We have many specialist SEND trained Teaching Assistants based around the school and in the Sun Room.  They are very experienced with working with children with additional needs.</a:t>
            </a:r>
          </a:p>
          <a:p>
            <a:pPr defTabSz="914400" eaLnBrk="0" fontAlgn="base" hangingPunct="0">
              <a:lnSpc>
                <a:spcPct val="90000"/>
              </a:lnSpc>
              <a:spcBef>
                <a:spcPct val="0"/>
              </a:spcBef>
              <a:spcAft>
                <a:spcPts val="600"/>
              </a:spcAft>
              <a:buClrTx/>
              <a:buSzTx/>
            </a:pPr>
            <a:r>
              <a:rPr lang="en-GB" sz="1500" dirty="0"/>
              <a:t>Staff CPD takes the form of training, webinars, discussions, experts modelling and research. Some training is undertaken annually, like Asthma Awareness, and other training is specific to the needs of the cohort, for example, Sensory Circuits. Some training is for all staff, i.e. Keeping Children Safe in Education, and other is for specific staff.  </a:t>
            </a:r>
            <a:endParaRPr lang="en-US" altLang="en-US" sz="1500" dirty="0">
              <a:latin typeface="Arial" panose="020B0604020202020204" pitchFamily="34" charset="0"/>
            </a:endParaRPr>
          </a:p>
        </p:txBody>
      </p:sp>
      <p:pic>
        <p:nvPicPr>
          <p:cNvPr id="6" name="Picture 5">
            <a:extLst>
              <a:ext uri="{FF2B5EF4-FFF2-40B4-BE49-F238E27FC236}">
                <a16:creationId xmlns:a16="http://schemas.microsoft.com/office/drawing/2014/main" id="{FA90BB49-755C-20F2-2F87-9354AF57F000}"/>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2830160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80A35-86EC-1CEB-EB89-67E8352D479B}"/>
              </a:ext>
            </a:extLst>
          </p:cNvPr>
          <p:cNvSpPr>
            <a:spLocks noGrp="1"/>
          </p:cNvSpPr>
          <p:nvPr>
            <p:ph type="title"/>
          </p:nvPr>
        </p:nvSpPr>
        <p:spPr/>
        <p:txBody>
          <a:bodyPr/>
          <a:lstStyle/>
          <a:p>
            <a:pPr algn="ctr"/>
            <a:r>
              <a:rPr lang="en-GB" b="1" dirty="0"/>
              <a:t>SEND Information Report Contents:</a:t>
            </a:r>
          </a:p>
        </p:txBody>
      </p:sp>
      <p:sp>
        <p:nvSpPr>
          <p:cNvPr id="3" name="Content Placeholder 2">
            <a:extLst>
              <a:ext uri="{FF2B5EF4-FFF2-40B4-BE49-F238E27FC236}">
                <a16:creationId xmlns:a16="http://schemas.microsoft.com/office/drawing/2014/main" id="{DE86D506-7903-BF19-6D3E-994720065364}"/>
              </a:ext>
            </a:extLst>
          </p:cNvPr>
          <p:cNvSpPr>
            <a:spLocks noGrp="1"/>
          </p:cNvSpPr>
          <p:nvPr>
            <p:ph idx="1"/>
          </p:nvPr>
        </p:nvSpPr>
        <p:spPr>
          <a:xfrm>
            <a:off x="677334" y="1394085"/>
            <a:ext cx="5618535" cy="4647277"/>
          </a:xfrm>
        </p:spPr>
        <p:txBody>
          <a:bodyPr vert="horz" lIns="91440" tIns="45720" rIns="91440" bIns="45720" rtlCol="0" anchor="t">
            <a:normAutofit lnSpcReduction="10000"/>
          </a:bodyPr>
          <a:lstStyle/>
          <a:p>
            <a:pPr>
              <a:buAutoNum type="arabicParenR"/>
            </a:pPr>
            <a:r>
              <a:rPr lang="en-GB" sz="1700" dirty="0">
                <a:hlinkClick r:id="rId2" action="ppaction://hlinksldjump"/>
              </a:rPr>
              <a:t>What is SEND &amp; the different types of SEND</a:t>
            </a:r>
            <a:endParaRPr lang="en-GB" sz="1700" dirty="0"/>
          </a:p>
          <a:p>
            <a:pPr>
              <a:buAutoNum type="arabicParenR"/>
            </a:pPr>
            <a:r>
              <a:rPr lang="en-GB" sz="1700" dirty="0">
                <a:hlinkClick r:id="rId3" action="ppaction://hlinksldjump"/>
              </a:rPr>
              <a:t>Identification and Assessment</a:t>
            </a:r>
          </a:p>
          <a:p>
            <a:pPr>
              <a:buAutoNum type="arabicParenR"/>
            </a:pPr>
            <a:r>
              <a:rPr lang="en-GB" sz="1700" dirty="0">
                <a:hlinkClick r:id="rId4" action="ppaction://hlinksldjump"/>
              </a:rPr>
              <a:t>Is SEND Provision required?</a:t>
            </a:r>
          </a:p>
          <a:p>
            <a:pPr>
              <a:buAutoNum type="arabicParenR"/>
            </a:pPr>
            <a:r>
              <a:rPr lang="en-GB" sz="1700" dirty="0">
                <a:hlinkClick r:id="rId5" action="ppaction://hlinksldjump"/>
              </a:rPr>
              <a:t>Assessing and reviewing progress</a:t>
            </a:r>
          </a:p>
          <a:p>
            <a:pPr>
              <a:buAutoNum type="arabicParenR"/>
            </a:pPr>
            <a:r>
              <a:rPr lang="en-GB" sz="1700" dirty="0">
                <a:hlinkClick r:id="rId6" action="ppaction://hlinksldjump"/>
              </a:rPr>
              <a:t>A Graduated Approach</a:t>
            </a:r>
          </a:p>
          <a:p>
            <a:pPr>
              <a:buAutoNum type="arabicParenR"/>
            </a:pPr>
            <a:r>
              <a:rPr lang="en-GB" sz="1700" dirty="0">
                <a:hlinkClick r:id="rId7" action="ppaction://hlinksldjump"/>
              </a:rPr>
              <a:t>EHCP’s (Educational Health and Care Plans), SSPP’s (SEND Support Provision Plans), ILP’s (Individual Learning Plans).</a:t>
            </a:r>
            <a:r>
              <a:rPr lang="en-GB" sz="1700" dirty="0"/>
              <a:t>  </a:t>
            </a:r>
          </a:p>
          <a:p>
            <a:pPr>
              <a:buAutoNum type="arabicParenR"/>
            </a:pPr>
            <a:r>
              <a:rPr lang="en-GB" sz="1700" dirty="0">
                <a:hlinkClick r:id="rId8" action="ppaction://hlinksldjump"/>
              </a:rPr>
              <a:t>Transitions</a:t>
            </a:r>
          </a:p>
          <a:p>
            <a:pPr>
              <a:buAutoNum type="arabicParenR"/>
            </a:pPr>
            <a:r>
              <a:rPr lang="en-GB" sz="1700" dirty="0">
                <a:hlinkClick r:id="rId9" action="ppaction://hlinksldjump"/>
              </a:rPr>
              <a:t>Teaching</a:t>
            </a:r>
          </a:p>
          <a:p>
            <a:pPr>
              <a:buAutoNum type="arabicParenR"/>
            </a:pPr>
            <a:r>
              <a:rPr lang="en-GB" sz="1700" dirty="0">
                <a:hlinkClick r:id="rId10" action="ppaction://hlinksldjump"/>
              </a:rPr>
              <a:t>Curriculum and Learning Environment Adaptations</a:t>
            </a:r>
          </a:p>
          <a:p>
            <a:pPr>
              <a:buAutoNum type="arabicParenR"/>
            </a:pPr>
            <a:r>
              <a:rPr lang="en-GB" sz="1700" dirty="0">
                <a:hlinkClick r:id="rId11" action="ppaction://hlinksldjump"/>
              </a:rPr>
              <a:t>Additional Support for Learning</a:t>
            </a:r>
            <a:r>
              <a:rPr lang="en-GB" sz="1700" dirty="0"/>
              <a:t> </a:t>
            </a:r>
          </a:p>
          <a:p>
            <a:pPr>
              <a:buAutoNum type="arabicParenR"/>
            </a:pPr>
            <a:r>
              <a:rPr lang="en-GB" sz="1700" dirty="0">
                <a:hlinkClick r:id="rId12" action="ppaction://hlinksldjump"/>
              </a:rPr>
              <a:t>Staff expertise and training</a:t>
            </a:r>
          </a:p>
          <a:p>
            <a:pPr>
              <a:buAutoNum type="arabicParenR"/>
            </a:pPr>
            <a:endParaRPr lang="en-GB" dirty="0"/>
          </a:p>
          <a:p>
            <a:pPr>
              <a:buAutoNum type="arabicParenR"/>
            </a:pPr>
            <a:endParaRPr lang="en-GB" dirty="0"/>
          </a:p>
          <a:p>
            <a:endParaRPr lang="en-GB" dirty="0"/>
          </a:p>
        </p:txBody>
      </p:sp>
      <p:sp>
        <p:nvSpPr>
          <p:cNvPr id="4" name="Content Placeholder 2">
            <a:extLst>
              <a:ext uri="{FF2B5EF4-FFF2-40B4-BE49-F238E27FC236}">
                <a16:creationId xmlns:a16="http://schemas.microsoft.com/office/drawing/2014/main" id="{33632DE6-4693-1726-B0E1-86D23C244BCE}"/>
              </a:ext>
            </a:extLst>
          </p:cNvPr>
          <p:cNvSpPr txBox="1">
            <a:spLocks/>
          </p:cNvSpPr>
          <p:nvPr/>
        </p:nvSpPr>
        <p:spPr>
          <a:xfrm>
            <a:off x="6295869" y="1394084"/>
            <a:ext cx="3812498" cy="4647277"/>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GB" sz="1600"/>
              <a:t>13) </a:t>
            </a:r>
            <a:r>
              <a:rPr lang="en-GB" sz="1600" dirty="0">
                <a:hlinkClick r:id="rId13" action="ppaction://hlinksldjump"/>
              </a:rPr>
              <a:t>Equipment and Facilities</a:t>
            </a:r>
            <a:endParaRPr lang="en-GB" sz="1600" dirty="0"/>
          </a:p>
          <a:p>
            <a:pPr marL="0" indent="0">
              <a:buNone/>
            </a:pPr>
            <a:r>
              <a:rPr lang="en-GB" sz="1600"/>
              <a:t>14) </a:t>
            </a:r>
            <a:r>
              <a:rPr lang="en-GB" sz="1600" dirty="0">
                <a:hlinkClick r:id="rId14" action="ppaction://hlinksldjump"/>
              </a:rPr>
              <a:t>Evaluating Effectiveness</a:t>
            </a:r>
          </a:p>
          <a:p>
            <a:pPr marL="0" indent="0">
              <a:buNone/>
            </a:pPr>
            <a:r>
              <a:rPr lang="en-GB" sz="1600"/>
              <a:t>15) </a:t>
            </a:r>
            <a:r>
              <a:rPr lang="en-GB" sz="1600" dirty="0">
                <a:hlinkClick r:id="rId15" action="ppaction://hlinksldjump"/>
              </a:rPr>
              <a:t>Engagement for all</a:t>
            </a:r>
          </a:p>
          <a:p>
            <a:pPr marL="0" indent="0">
              <a:buNone/>
            </a:pPr>
            <a:r>
              <a:rPr lang="en-GB" sz="1600"/>
              <a:t>16) </a:t>
            </a:r>
            <a:r>
              <a:rPr lang="en-GB" sz="1600" dirty="0">
                <a:hlinkClick r:id="rId16" action="ppaction://hlinksldjump"/>
              </a:rPr>
              <a:t>Emotional and Social Development</a:t>
            </a:r>
          </a:p>
          <a:p>
            <a:pPr marL="0" indent="0">
              <a:buNone/>
            </a:pPr>
            <a:r>
              <a:rPr lang="en-GB" sz="1600" dirty="0"/>
              <a:t>17) </a:t>
            </a:r>
            <a:r>
              <a:rPr lang="en-GB" sz="1600" dirty="0">
                <a:hlinkClick r:id="rId17" action="ppaction://hlinksldjump"/>
              </a:rPr>
              <a:t>Complaints regarding SEND</a:t>
            </a:r>
          </a:p>
          <a:p>
            <a:pPr marL="0" indent="0">
              <a:buNone/>
            </a:pPr>
            <a:r>
              <a:rPr lang="en-GB" sz="1600"/>
              <a:t>18) </a:t>
            </a:r>
            <a:r>
              <a:rPr lang="en-GB" sz="1600" dirty="0">
                <a:hlinkClick r:id="rId18" action="ppaction://hlinksldjump"/>
              </a:rPr>
              <a:t>Support Services</a:t>
            </a:r>
          </a:p>
          <a:p>
            <a:pPr marL="0" indent="0">
              <a:buNone/>
            </a:pPr>
            <a:r>
              <a:rPr lang="en-GB" sz="1600"/>
              <a:t>19) </a:t>
            </a:r>
            <a:r>
              <a:rPr lang="en-GB" sz="1600" dirty="0">
                <a:hlinkClick r:id="rId19" action="ppaction://hlinksldjump"/>
              </a:rPr>
              <a:t>Contact Details</a:t>
            </a:r>
          </a:p>
          <a:p>
            <a:pPr marL="0" indent="0">
              <a:buNone/>
            </a:pPr>
            <a:r>
              <a:rPr lang="en-GB" sz="1600"/>
              <a:t>20) </a:t>
            </a:r>
            <a:r>
              <a:rPr lang="en-GB" sz="1600" dirty="0">
                <a:hlinkClick r:id="rId20" action="ppaction://hlinksldjump"/>
              </a:rPr>
              <a:t>TVA’s SEND Offer &amp; LA Local Offer</a:t>
            </a:r>
          </a:p>
          <a:p>
            <a:pPr marL="0" indent="0">
              <a:buNone/>
            </a:pPr>
            <a:r>
              <a:rPr lang="en-GB" sz="1600"/>
              <a:t>21) </a:t>
            </a:r>
            <a:r>
              <a:rPr lang="en-GB" sz="1600" dirty="0">
                <a:hlinkClick r:id="rId21" action="ppaction://hlinksldjump"/>
              </a:rPr>
              <a:t>Glossary of key terms</a:t>
            </a:r>
          </a:p>
          <a:p>
            <a:pPr marL="0" indent="0">
              <a:buNone/>
            </a:pPr>
            <a:endParaRPr lang="en-GB" dirty="0"/>
          </a:p>
          <a:p>
            <a:pPr>
              <a:buFont typeface="Wingdings 3" charset="2"/>
              <a:buAutoNum type="arabicParenR"/>
            </a:pPr>
            <a:endParaRPr lang="en-GB" dirty="0"/>
          </a:p>
          <a:p>
            <a:endParaRPr lang="en-GB" dirty="0"/>
          </a:p>
        </p:txBody>
      </p:sp>
      <p:pic>
        <p:nvPicPr>
          <p:cNvPr id="5" name="Picture 4">
            <a:extLst>
              <a:ext uri="{FF2B5EF4-FFF2-40B4-BE49-F238E27FC236}">
                <a16:creationId xmlns:a16="http://schemas.microsoft.com/office/drawing/2014/main" id="{85CD3C9D-F627-23FF-4B61-D23965C1479D}"/>
              </a:ext>
            </a:extLst>
          </p:cNvPr>
          <p:cNvPicPr>
            <a:picLocks noChangeAspect="1"/>
          </p:cNvPicPr>
          <p:nvPr/>
        </p:nvPicPr>
        <p:blipFill>
          <a:blip r:embed="rId2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505491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2D71D23-2A25-3FB0-9D71-A7419354F1F0}"/>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77315" y="584205"/>
            <a:ext cx="10549409" cy="6857990"/>
          </a:xfrm>
          <a:prstGeom prst="rect">
            <a:avLst/>
          </a:prstGeom>
        </p:spPr>
      </p:pic>
      <p:grpSp>
        <p:nvGrpSpPr>
          <p:cNvPr id="14" name="Group 13">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5" name="Straight Connector 14">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ECEEDEC6-CFEF-D872-2F15-854F9444F6C6}"/>
              </a:ext>
            </a:extLst>
          </p:cNvPr>
          <p:cNvSpPr>
            <a:spLocks noGrp="1"/>
          </p:cNvSpPr>
          <p:nvPr>
            <p:ph type="title"/>
          </p:nvPr>
        </p:nvSpPr>
        <p:spPr>
          <a:xfrm>
            <a:off x="680676" y="271830"/>
            <a:ext cx="8596668" cy="1320800"/>
          </a:xfrm>
        </p:spPr>
        <p:txBody>
          <a:bodyPr vert="horz" lIns="91440" tIns="45720" rIns="91440" bIns="45720" rtlCol="0" anchor="t">
            <a:normAutofit/>
          </a:bodyPr>
          <a:lstStyle/>
          <a:p>
            <a:pPr algn="ctr"/>
            <a:r>
              <a:rPr lang="en-US" b="1" dirty="0"/>
              <a:t>Staff </a:t>
            </a:r>
            <a:r>
              <a:rPr lang="en-US" b="1"/>
              <a:t>Expertise &amp; Training - CPD</a:t>
            </a:r>
            <a:endParaRPr lang="en-US" b="1" dirty="0"/>
          </a:p>
        </p:txBody>
      </p:sp>
      <p:sp>
        <p:nvSpPr>
          <p:cNvPr id="3" name="TextBox 2">
            <a:extLst>
              <a:ext uri="{FF2B5EF4-FFF2-40B4-BE49-F238E27FC236}">
                <a16:creationId xmlns:a16="http://schemas.microsoft.com/office/drawing/2014/main" id="{6D66917F-ECAC-712F-10FB-171FC340A04A}"/>
              </a:ext>
            </a:extLst>
          </p:cNvPr>
          <p:cNvSpPr txBox="1"/>
          <p:nvPr/>
        </p:nvSpPr>
        <p:spPr>
          <a:xfrm>
            <a:off x="581634" y="1013342"/>
            <a:ext cx="8042182" cy="823183"/>
          </a:xfrm>
          <a:prstGeom prst="rect">
            <a:avLst/>
          </a:prstGeom>
        </p:spPr>
        <p:txBody>
          <a:bodyPr vert="horz" lIns="91440" tIns="45720" rIns="91440" bIns="45720" rtlCol="0">
            <a:noAutofit/>
          </a:bodyPr>
          <a:lstStyle/>
          <a:p>
            <a:pPr>
              <a:lnSpc>
                <a:spcPct val="90000"/>
              </a:lnSpc>
              <a:spcBef>
                <a:spcPts val="1000"/>
              </a:spcBef>
              <a:buClr>
                <a:schemeClr val="accent1"/>
              </a:buClr>
              <a:buSzPct val="80000"/>
            </a:pPr>
            <a:r>
              <a:rPr lang="en-US" altLang="en-US" sz="1200" dirty="0">
                <a:solidFill>
                  <a:schemeClr val="tx1">
                    <a:lumMod val="75000"/>
                    <a:lumOff val="25000"/>
                  </a:schemeClr>
                </a:solidFill>
              </a:rPr>
              <a:t>Staff from outside agencies come into school to train teachers and teaching assistants in specific areas such as Autism, Dyslexia, Speech and Language. Staff in school receive appropriate training so they have the knowledge and confidence to support your child’s needs and they are trained and equipped to offer a high level of support.  </a:t>
            </a:r>
            <a:r>
              <a:rPr lang="en-US" sz="1200" dirty="0">
                <a:solidFill>
                  <a:schemeClr val="tx1">
                    <a:lumMod val="75000"/>
                    <a:lumOff val="25000"/>
                  </a:schemeClr>
                </a:solidFill>
              </a:rPr>
              <a:t>Recent Training has included:</a:t>
            </a:r>
          </a:p>
        </p:txBody>
      </p:sp>
      <p:pic>
        <p:nvPicPr>
          <p:cNvPr id="8" name="Picture 7">
            <a:extLst>
              <a:ext uri="{FF2B5EF4-FFF2-40B4-BE49-F238E27FC236}">
                <a16:creationId xmlns:a16="http://schemas.microsoft.com/office/drawing/2014/main" id="{26D136AA-C14E-1581-2C3F-16AB7EE3DCF0}"/>
              </a:ext>
            </a:extLst>
          </p:cNvPr>
          <p:cNvPicPr>
            <a:picLocks noChangeAspect="1"/>
          </p:cNvPicPr>
          <p:nvPr/>
        </p:nvPicPr>
        <p:blipFill>
          <a:blip r:embed="rId2"/>
          <a:stretch>
            <a:fillRect/>
          </a:stretch>
        </p:blipFill>
        <p:spPr>
          <a:xfrm>
            <a:off x="10255560" y="340310"/>
            <a:ext cx="1878451" cy="1550949"/>
          </a:xfrm>
          <a:prstGeom prst="rect">
            <a:avLst/>
          </a:prstGeom>
        </p:spPr>
      </p:pic>
      <p:sp>
        <p:nvSpPr>
          <p:cNvPr id="10" name="TextBox 9">
            <a:extLst>
              <a:ext uri="{FF2B5EF4-FFF2-40B4-BE49-F238E27FC236}">
                <a16:creationId xmlns:a16="http://schemas.microsoft.com/office/drawing/2014/main" id="{A59D5C17-04B1-2089-AAE1-62C9ADB372D9}"/>
              </a:ext>
            </a:extLst>
          </p:cNvPr>
          <p:cNvSpPr txBox="1"/>
          <p:nvPr/>
        </p:nvSpPr>
        <p:spPr>
          <a:xfrm>
            <a:off x="680676" y="2057400"/>
            <a:ext cx="3963513" cy="2606867"/>
          </a:xfrm>
          <a:prstGeom prst="rect">
            <a:avLst/>
          </a:prstGeom>
          <a:noFill/>
        </p:spPr>
        <p:txBody>
          <a:bodyPr wrap="square" rtlCol="0">
            <a:spAutoFit/>
          </a:bodyPr>
          <a:lstStyle/>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SCERTS</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Evac Chair</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Team Teach – Positive Handling</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Safeguarding</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Allergy/Epi Pen Training</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Autism Training</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Asthma Awareness</a:t>
            </a:r>
          </a:p>
        </p:txBody>
      </p:sp>
      <p:sp>
        <p:nvSpPr>
          <p:cNvPr id="11" name="TextBox 10">
            <a:extLst>
              <a:ext uri="{FF2B5EF4-FFF2-40B4-BE49-F238E27FC236}">
                <a16:creationId xmlns:a16="http://schemas.microsoft.com/office/drawing/2014/main" id="{C24ABF6C-A2A5-057F-D4E6-028AF2A4AE55}"/>
              </a:ext>
            </a:extLst>
          </p:cNvPr>
          <p:cNvSpPr txBox="1"/>
          <p:nvPr/>
        </p:nvSpPr>
        <p:spPr>
          <a:xfrm>
            <a:off x="5067215" y="2165286"/>
            <a:ext cx="4637104" cy="2883866"/>
          </a:xfrm>
          <a:prstGeom prst="rect">
            <a:avLst/>
          </a:prstGeom>
          <a:noFill/>
        </p:spPr>
        <p:txBody>
          <a:bodyPr wrap="square" rtlCol="0">
            <a:spAutoFit/>
          </a:bodyPr>
          <a:lstStyle/>
          <a:p>
            <a:pPr marL="285750" indent="-285750">
              <a:lnSpc>
                <a:spcPct val="90000"/>
              </a:lnSpc>
              <a:spcBef>
                <a:spcPts val="1000"/>
              </a:spcBef>
              <a:buClr>
                <a:schemeClr val="accent1"/>
              </a:buClr>
              <a:buSzPct val="80000"/>
              <a:buFont typeface="Wingdings 3" charset="2"/>
              <a:buChar char=""/>
            </a:pPr>
            <a:r>
              <a:rPr lang="en-US" dirty="0" err="1">
                <a:solidFill>
                  <a:schemeClr val="tx1">
                    <a:lumMod val="75000"/>
                    <a:lumOff val="25000"/>
                  </a:schemeClr>
                </a:solidFill>
              </a:rPr>
              <a:t>Wellcomm</a:t>
            </a:r>
            <a:endParaRPr lang="en-US" dirty="0">
              <a:solidFill>
                <a:schemeClr val="tx1">
                  <a:lumMod val="75000"/>
                  <a:lumOff val="25000"/>
                </a:schemeClr>
              </a:solidFill>
            </a:endParaRP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Sensory Circuits</a:t>
            </a:r>
          </a:p>
          <a:p>
            <a:pPr marL="285750" indent="-285750">
              <a:lnSpc>
                <a:spcPct val="90000"/>
              </a:lnSpc>
              <a:spcBef>
                <a:spcPts val="1000"/>
              </a:spcBef>
              <a:buClr>
                <a:schemeClr val="accent1"/>
              </a:buClr>
              <a:buSzPct val="80000"/>
              <a:buFont typeface="Wingdings 3" charset="2"/>
              <a:buChar char=""/>
            </a:pPr>
            <a:r>
              <a:rPr lang="en-US" dirty="0">
                <a:solidFill>
                  <a:schemeClr val="tx1">
                    <a:lumMod val="75000"/>
                    <a:lumOff val="25000"/>
                  </a:schemeClr>
                </a:solidFill>
              </a:rPr>
              <a:t>TEACHH Trays</a:t>
            </a:r>
          </a:p>
          <a:p>
            <a:pPr marL="285750" indent="-285750">
              <a:lnSpc>
                <a:spcPct val="90000"/>
              </a:lnSpc>
              <a:spcBef>
                <a:spcPts val="1000"/>
              </a:spcBef>
              <a:buClr>
                <a:schemeClr val="accent1"/>
              </a:buClr>
              <a:buSzPct val="80000"/>
              <a:buFont typeface="Wingdings 3" charset="2"/>
              <a:buChar char=""/>
            </a:pPr>
            <a:r>
              <a:rPr lang="en-US" altLang="en-US" dirty="0">
                <a:solidFill>
                  <a:schemeClr val="tx1">
                    <a:lumMod val="75000"/>
                    <a:lumOff val="25000"/>
                  </a:schemeClr>
                </a:solidFill>
              </a:rPr>
              <a:t>ADHD Training</a:t>
            </a:r>
          </a:p>
          <a:p>
            <a:pPr marL="285750" indent="-285750">
              <a:lnSpc>
                <a:spcPct val="90000"/>
              </a:lnSpc>
              <a:spcBef>
                <a:spcPts val="1000"/>
              </a:spcBef>
              <a:buClr>
                <a:schemeClr val="accent1"/>
              </a:buClr>
              <a:buSzPct val="80000"/>
              <a:buFont typeface="Wingdings 3" charset="2"/>
              <a:buChar char=""/>
            </a:pPr>
            <a:r>
              <a:rPr lang="en-US" altLang="en-US" dirty="0">
                <a:solidFill>
                  <a:schemeClr val="tx1">
                    <a:lumMod val="75000"/>
                    <a:lumOff val="25000"/>
                  </a:schemeClr>
                </a:solidFill>
              </a:rPr>
              <a:t>Zones of Regulation Training</a:t>
            </a:r>
          </a:p>
          <a:p>
            <a:pPr marL="285750" indent="-285750">
              <a:lnSpc>
                <a:spcPct val="90000"/>
              </a:lnSpc>
              <a:spcBef>
                <a:spcPts val="1000"/>
              </a:spcBef>
              <a:buClr>
                <a:schemeClr val="accent1"/>
              </a:buClr>
              <a:buSzPct val="80000"/>
              <a:buFont typeface="Wingdings 3" charset="2"/>
              <a:buChar char=""/>
            </a:pPr>
            <a:r>
              <a:rPr lang="en-US" altLang="en-US" dirty="0">
                <a:solidFill>
                  <a:schemeClr val="tx1">
                    <a:lumMod val="75000"/>
                    <a:lumOff val="25000"/>
                  </a:schemeClr>
                </a:solidFill>
              </a:rPr>
              <a:t>Pics Training</a:t>
            </a:r>
          </a:p>
          <a:p>
            <a:pPr marL="285750" indent="-285750">
              <a:lnSpc>
                <a:spcPct val="90000"/>
              </a:lnSpc>
              <a:spcBef>
                <a:spcPts val="1000"/>
              </a:spcBef>
              <a:buClr>
                <a:schemeClr val="accent1"/>
              </a:buClr>
              <a:buSzPct val="80000"/>
              <a:buFont typeface="Wingdings 3" charset="2"/>
              <a:buChar char=""/>
            </a:pPr>
            <a:r>
              <a:rPr lang="en-US" altLang="en-US" dirty="0">
                <a:solidFill>
                  <a:schemeClr val="tx1">
                    <a:lumMod val="75000"/>
                    <a:lumOff val="25000"/>
                  </a:schemeClr>
                </a:solidFill>
              </a:rPr>
              <a:t>Communication Boards Training</a:t>
            </a:r>
            <a:endParaRPr lang="en-GB" dirty="0"/>
          </a:p>
          <a:p>
            <a:endParaRPr lang="en-GB" dirty="0"/>
          </a:p>
        </p:txBody>
      </p:sp>
    </p:spTree>
    <p:extLst>
      <p:ext uri="{BB962C8B-B14F-4D97-AF65-F5344CB8AC3E}">
        <p14:creationId xmlns:p14="http://schemas.microsoft.com/office/powerpoint/2010/main" val="1115293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EB865ED-14CE-1B51-889B-20BC79A17246}"/>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BCD47512-52FA-45A6-9291-8C03FE516A5A}"/>
              </a:ext>
            </a:extLst>
          </p:cNvPr>
          <p:cNvSpPr>
            <a:spLocks noGrp="1"/>
          </p:cNvSpPr>
          <p:nvPr>
            <p:ph type="title"/>
          </p:nvPr>
        </p:nvSpPr>
        <p:spPr>
          <a:xfrm>
            <a:off x="677334" y="609600"/>
            <a:ext cx="8596668" cy="1320800"/>
          </a:xfrm>
        </p:spPr>
        <p:txBody>
          <a:bodyPr>
            <a:normAutofit/>
          </a:bodyPr>
          <a:lstStyle/>
          <a:p>
            <a:pPr algn="ctr"/>
            <a:r>
              <a:rPr lang="en-GB" b="1" dirty="0"/>
              <a:t>Equipment and Facilities</a:t>
            </a:r>
          </a:p>
        </p:txBody>
      </p:sp>
      <p:sp>
        <p:nvSpPr>
          <p:cNvPr id="3" name="Content Placeholder 2">
            <a:extLst>
              <a:ext uri="{FF2B5EF4-FFF2-40B4-BE49-F238E27FC236}">
                <a16:creationId xmlns:a16="http://schemas.microsoft.com/office/drawing/2014/main" id="{888BBCD0-484F-0788-FFA2-1C1F50E74934}"/>
              </a:ext>
            </a:extLst>
          </p:cNvPr>
          <p:cNvSpPr>
            <a:spLocks noGrp="1"/>
          </p:cNvSpPr>
          <p:nvPr>
            <p:ph idx="1"/>
          </p:nvPr>
        </p:nvSpPr>
        <p:spPr>
          <a:xfrm>
            <a:off x="335665" y="1484379"/>
            <a:ext cx="8596668" cy="3880773"/>
          </a:xfrm>
        </p:spPr>
        <p:txBody>
          <a:bodyPr vert="horz" lIns="91440" tIns="45720" rIns="91440" bIns="45720" rtlCol="0" anchor="t">
            <a:normAutofit fontScale="92500" lnSpcReduction="20000"/>
          </a:bodyPr>
          <a:lstStyle/>
          <a:p>
            <a:pPr marL="0" indent="0">
              <a:lnSpc>
                <a:spcPct val="90000"/>
              </a:lnSpc>
              <a:buNone/>
            </a:pPr>
            <a:r>
              <a:rPr lang="en-GB" sz="1700" b="1" dirty="0"/>
              <a:t>How are the school’s resources allocated and matched to children’s needs?</a:t>
            </a:r>
          </a:p>
          <a:p>
            <a:pPr>
              <a:lnSpc>
                <a:spcPct val="90000"/>
              </a:lnSpc>
            </a:pPr>
            <a:r>
              <a:rPr lang="en-GB" sz="1700" dirty="0"/>
              <a:t>All classrooms are equipped with a wide range of resources to help children learn; these may include visual/ picture resources, practical equipment e.g. reading overlays, use of ICT. Teachers use working walls, talk partners etc to stimulate the learning environment. We use visual timetables in the classrooms and can provide individual workstations where appropriate.</a:t>
            </a:r>
          </a:p>
          <a:p>
            <a:pPr>
              <a:lnSpc>
                <a:spcPct val="90000"/>
              </a:lnSpc>
            </a:pPr>
            <a:r>
              <a:rPr lang="en-GB" sz="1700" dirty="0"/>
              <a:t>Specific resources for children with additional needs are kept in the SEND room which all staff have access to.</a:t>
            </a:r>
          </a:p>
          <a:p>
            <a:pPr>
              <a:lnSpc>
                <a:spcPct val="90000"/>
              </a:lnSpc>
            </a:pPr>
            <a:r>
              <a:rPr lang="en-GB" sz="1700"/>
              <a:t>Securing equipment and facilities</a:t>
            </a:r>
          </a:p>
          <a:p>
            <a:pPr>
              <a:lnSpc>
                <a:spcPct val="90000"/>
              </a:lnSpc>
            </a:pPr>
            <a:r>
              <a:rPr lang="en-GB" sz="1700" dirty="0"/>
              <a:t>At Tame Valley Academy, we have a small sensory room that children can access should they need to, we also have a sensory garden and an additional learning space 'The Sun Room' for children who require a personalised curriculum.  </a:t>
            </a:r>
          </a:p>
          <a:p>
            <a:pPr marL="0" indent="0">
              <a:lnSpc>
                <a:spcPct val="90000"/>
              </a:lnSpc>
              <a:buNone/>
            </a:pPr>
            <a:r>
              <a:rPr lang="en-GB" sz="1700" dirty="0"/>
              <a:t>Every year: Resources, staffing levels and staff skills for delivering SEND provision are reviewed. </a:t>
            </a:r>
          </a:p>
          <a:p>
            <a:pPr marL="0" indent="0">
              <a:lnSpc>
                <a:spcPct val="90000"/>
              </a:lnSpc>
              <a:buNone/>
            </a:pPr>
            <a:r>
              <a:rPr lang="en-GB" sz="1700" dirty="0"/>
              <a:t>Ongoing: As specific needs are identified, we source appropriate equipment and/ or training/ advice. Our SENDCo: Continuously, supports and monitors provision.</a:t>
            </a:r>
          </a:p>
          <a:p>
            <a:pPr>
              <a:lnSpc>
                <a:spcPct val="90000"/>
              </a:lnSpc>
            </a:pPr>
            <a:endParaRPr lang="en-GB" sz="1700" dirty="0"/>
          </a:p>
        </p:txBody>
      </p:sp>
      <p:pic>
        <p:nvPicPr>
          <p:cNvPr id="5" name="Picture 4">
            <a:extLst>
              <a:ext uri="{FF2B5EF4-FFF2-40B4-BE49-F238E27FC236}">
                <a16:creationId xmlns:a16="http://schemas.microsoft.com/office/drawing/2014/main" id="{D060A376-BD5B-1D6F-B1FB-03455687EC86}"/>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2858190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360167D-D359-6FC6-8C27-6578EF7C1655}"/>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57988" y="-191287"/>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3EB27AD5-4A20-82D1-9A7E-70EE1C09CFE1}"/>
              </a:ext>
            </a:extLst>
          </p:cNvPr>
          <p:cNvSpPr>
            <a:spLocks noGrp="1"/>
          </p:cNvSpPr>
          <p:nvPr>
            <p:ph type="title"/>
          </p:nvPr>
        </p:nvSpPr>
        <p:spPr>
          <a:xfrm>
            <a:off x="677334" y="609600"/>
            <a:ext cx="8596668" cy="1320800"/>
          </a:xfrm>
        </p:spPr>
        <p:txBody>
          <a:bodyPr>
            <a:normAutofit/>
          </a:bodyPr>
          <a:lstStyle/>
          <a:p>
            <a:pPr algn="ctr"/>
            <a:r>
              <a:rPr lang="en-GB" b="1" dirty="0"/>
              <a:t>Evaluating Effectiveness</a:t>
            </a:r>
          </a:p>
        </p:txBody>
      </p:sp>
      <p:sp>
        <p:nvSpPr>
          <p:cNvPr id="3" name="Content Placeholder 2">
            <a:extLst>
              <a:ext uri="{FF2B5EF4-FFF2-40B4-BE49-F238E27FC236}">
                <a16:creationId xmlns:a16="http://schemas.microsoft.com/office/drawing/2014/main" id="{EFF350EC-0E7C-AE20-440E-8240479D4911}"/>
              </a:ext>
            </a:extLst>
          </p:cNvPr>
          <p:cNvSpPr>
            <a:spLocks noGrp="1"/>
          </p:cNvSpPr>
          <p:nvPr>
            <p:ph idx="1"/>
          </p:nvPr>
        </p:nvSpPr>
        <p:spPr>
          <a:xfrm>
            <a:off x="717698" y="1484379"/>
            <a:ext cx="8596668" cy="3880773"/>
          </a:xfrm>
        </p:spPr>
        <p:txBody>
          <a:bodyPr>
            <a:normAutofit/>
          </a:bodyPr>
          <a:lstStyle/>
          <a:p>
            <a:pPr>
              <a:lnSpc>
                <a:spcPct val="90000"/>
              </a:lnSpc>
            </a:pPr>
            <a:r>
              <a:rPr lang="en-GB" dirty="0"/>
              <a:t>We evaluate the effectiveness of our SEND provision through: </a:t>
            </a:r>
          </a:p>
          <a:p>
            <a:pPr marL="0" indent="0">
              <a:lnSpc>
                <a:spcPct val="90000"/>
              </a:lnSpc>
              <a:buNone/>
            </a:pPr>
            <a:r>
              <a:rPr lang="en-GB" dirty="0"/>
              <a:t> Learning Walks are undertaken by school leaders, colleagues, BEP &amp; the SENDCo regularly to evaluate practice and feedback upon strengths and next steps. </a:t>
            </a:r>
          </a:p>
          <a:p>
            <a:pPr marL="0" indent="0">
              <a:lnSpc>
                <a:spcPct val="90000"/>
              </a:lnSpc>
              <a:buNone/>
            </a:pPr>
            <a:r>
              <a:rPr lang="en-GB" dirty="0"/>
              <a:t> Outside agencies evaluate the progress and impact of provision provided and advise upon areas for focus. </a:t>
            </a:r>
          </a:p>
          <a:p>
            <a:pPr marL="0" indent="0">
              <a:lnSpc>
                <a:spcPct val="90000"/>
              </a:lnSpc>
              <a:buNone/>
            </a:pPr>
            <a:r>
              <a:rPr lang="en-GB" dirty="0"/>
              <a:t> Assessments are completed termly and are used to guide planning. </a:t>
            </a:r>
          </a:p>
          <a:p>
            <a:pPr marL="0" indent="0">
              <a:lnSpc>
                <a:spcPct val="90000"/>
              </a:lnSpc>
              <a:buNone/>
            </a:pPr>
            <a:r>
              <a:rPr lang="en-GB" dirty="0"/>
              <a:t> Parent Views are gathered at key points throughout the year and are welcomed on an ongoing basis. Parent views are vital and pivotal within the Assess, Plan, Do, Review cycle. </a:t>
            </a:r>
          </a:p>
          <a:p>
            <a:pPr marL="0" indent="0">
              <a:lnSpc>
                <a:spcPct val="90000"/>
              </a:lnSpc>
              <a:buNone/>
            </a:pPr>
            <a:r>
              <a:rPr lang="en-GB" dirty="0"/>
              <a:t> Child Observations and Views are used on an ongoing basis to determine how our provision develops and adapts</a:t>
            </a:r>
          </a:p>
        </p:txBody>
      </p:sp>
      <p:pic>
        <p:nvPicPr>
          <p:cNvPr id="5" name="Picture 4">
            <a:extLst>
              <a:ext uri="{FF2B5EF4-FFF2-40B4-BE49-F238E27FC236}">
                <a16:creationId xmlns:a16="http://schemas.microsoft.com/office/drawing/2014/main" id="{535D0520-213B-7841-80CC-35AC610DBF2C}"/>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2624741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E752DDF-EF7F-5E5D-B024-DE748F17A0CC}"/>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EDB7EE98-A5DD-1B25-869C-3A89577A16BE}"/>
              </a:ext>
            </a:extLst>
          </p:cNvPr>
          <p:cNvSpPr>
            <a:spLocks noGrp="1"/>
          </p:cNvSpPr>
          <p:nvPr>
            <p:ph type="title"/>
          </p:nvPr>
        </p:nvSpPr>
        <p:spPr>
          <a:xfrm>
            <a:off x="677334" y="609600"/>
            <a:ext cx="8596668" cy="1320800"/>
          </a:xfrm>
        </p:spPr>
        <p:txBody>
          <a:bodyPr vert="horz" lIns="91440" tIns="45720" rIns="91440" bIns="45720" rtlCol="0" anchor="t">
            <a:normAutofit/>
          </a:bodyPr>
          <a:lstStyle/>
          <a:p>
            <a:pPr algn="ctr"/>
            <a:r>
              <a:rPr lang="en-US" b="1" dirty="0"/>
              <a:t>Engagement for All</a:t>
            </a:r>
          </a:p>
        </p:txBody>
      </p:sp>
      <p:sp>
        <p:nvSpPr>
          <p:cNvPr id="4" name="Rectangle 2">
            <a:extLst>
              <a:ext uri="{FF2B5EF4-FFF2-40B4-BE49-F238E27FC236}">
                <a16:creationId xmlns:a16="http://schemas.microsoft.com/office/drawing/2014/main" id="{00C9AEDE-39C7-ED31-1A6A-07E1AC42C753}"/>
              </a:ext>
            </a:extLst>
          </p:cNvPr>
          <p:cNvSpPr>
            <a:spLocks noChangeArrowheads="1"/>
          </p:cNvSpPr>
          <p:nvPr/>
        </p:nvSpPr>
        <p:spPr bwMode="auto">
          <a:xfrm>
            <a:off x="616836" y="1554827"/>
            <a:ext cx="8596668" cy="484597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lnSpc>
                <a:spcPct val="90000"/>
              </a:lnSpc>
              <a:spcBef>
                <a:spcPts val="1000"/>
              </a:spcBef>
              <a:buClr>
                <a:schemeClr val="accent1"/>
              </a:buClr>
              <a:buSzPct val="80000"/>
              <a:tabLst/>
            </a:pPr>
            <a:r>
              <a:rPr kumimoji="0" lang="en-US" altLang="en-US" sz="1500" b="1" i="0" u="none" strike="noStrike" cap="none" normalizeH="0" baseline="0" dirty="0">
                <a:ln>
                  <a:noFill/>
                </a:ln>
                <a:solidFill>
                  <a:schemeClr val="tx1">
                    <a:lumMod val="75000"/>
                    <a:lumOff val="25000"/>
                  </a:schemeClr>
                </a:solidFill>
                <a:effectLst/>
              </a:rPr>
              <a:t>How will school support my child and how will the curriculum be matched to my child’s needs?</a:t>
            </a:r>
          </a:p>
          <a:p>
            <a:pPr marL="0" marR="0" lvl="0" indent="0" fontAlgn="base">
              <a:lnSpc>
                <a:spcPct val="90000"/>
              </a:lnSpc>
              <a:spcBef>
                <a:spcPts val="1000"/>
              </a:spcBef>
              <a:buClr>
                <a:schemeClr val="accent1"/>
              </a:buClr>
              <a:buSzPct val="80000"/>
              <a:buFont typeface="Wingdings 3" charset="2"/>
              <a:buChar char=""/>
              <a:tabLst/>
            </a:pPr>
            <a:r>
              <a:rPr kumimoji="0" lang="en-US" altLang="en-US" sz="1500" b="0" i="0" u="none" strike="noStrike" cap="none" normalizeH="0" baseline="0" dirty="0">
                <a:ln>
                  <a:noFill/>
                </a:ln>
                <a:solidFill>
                  <a:schemeClr val="tx1">
                    <a:lumMod val="75000"/>
                    <a:lumOff val="25000"/>
                  </a:schemeClr>
                </a:solidFill>
                <a:effectLst/>
              </a:rPr>
              <a:t>All children at Tame Valley receive high quality first teaching; the teacher is aware that some children may work differently to their peers and may need different levels of support in terms of scaffolding/time/visuals etc. to their peers. The class teacher and school will make reasonable adjustments as necessary. Subsequently they provide work in the classroom which helps your child to be successful at their own level, this is called differentiation. All children are treated as individuals and the class teacher, alongside key support staff, plan appropriately differentiated</a:t>
            </a:r>
            <a:r>
              <a:rPr lang="en-US" altLang="en-US" sz="1500" dirty="0">
                <a:solidFill>
                  <a:schemeClr val="tx1">
                    <a:lumMod val="75000"/>
                    <a:lumOff val="25000"/>
                  </a:schemeClr>
                </a:solidFill>
              </a:rPr>
              <a:t> </a:t>
            </a:r>
            <a:r>
              <a:rPr kumimoji="0" lang="en-US" altLang="en-US" sz="1500" b="0" i="0" u="none" strike="noStrike" cap="none" normalizeH="0" baseline="0" dirty="0">
                <a:ln>
                  <a:noFill/>
                </a:ln>
                <a:solidFill>
                  <a:schemeClr val="tx1">
                    <a:lumMod val="75000"/>
                    <a:lumOff val="25000"/>
                  </a:schemeClr>
                </a:solidFill>
                <a:effectLst/>
              </a:rPr>
              <a:t>activities (through adaptive teaching), with appropriate support and resources to meet your child’s needs. In addition, your child may receive some small group or individual support from teachers and support staff in order to make sustained progress with identified learning targets on an individual learning plan (ILP). Learning targets will be reviewed regularly</a:t>
            </a:r>
            <a:r>
              <a:rPr lang="en-US" altLang="en-US" sz="1500" dirty="0">
                <a:solidFill>
                  <a:schemeClr val="tx1">
                    <a:lumMod val="75000"/>
                    <a:lumOff val="25000"/>
                  </a:schemeClr>
                </a:solidFill>
              </a:rPr>
              <a:t> (every school term)</a:t>
            </a:r>
            <a:r>
              <a:rPr kumimoji="0" lang="en-US" altLang="en-US" sz="1500" b="0" i="0" u="none" strike="noStrike" cap="none" normalizeH="0" baseline="0" dirty="0">
                <a:ln>
                  <a:noFill/>
                </a:ln>
                <a:solidFill>
                  <a:schemeClr val="tx1">
                    <a:lumMod val="75000"/>
                    <a:lumOff val="25000"/>
                  </a:schemeClr>
                </a:solidFill>
                <a:effectLst/>
              </a:rPr>
              <a:t> and shared with parents at parents’ consultation evenings and/or at reviews.</a:t>
            </a:r>
            <a:r>
              <a:rPr lang="en-US" altLang="en-US" sz="1500" dirty="0">
                <a:solidFill>
                  <a:schemeClr val="tx1">
                    <a:lumMod val="75000"/>
                    <a:lumOff val="25000"/>
                  </a:schemeClr>
                </a:solidFill>
              </a:rPr>
              <a:t>  </a:t>
            </a:r>
            <a:r>
              <a:rPr kumimoji="0" lang="en-US" altLang="en-US" sz="1500" b="0" i="0" u="none" strike="noStrike" cap="none" normalizeH="0" baseline="0" dirty="0">
                <a:ln>
                  <a:noFill/>
                </a:ln>
                <a:solidFill>
                  <a:schemeClr val="tx1">
                    <a:lumMod val="75000"/>
                    <a:lumOff val="25000"/>
                  </a:schemeClr>
                </a:solidFill>
                <a:effectLst/>
              </a:rPr>
              <a:t>Key assessments are made to ensure children are on track to meet their targets and that planning and teaching accurately addresses need; planning is regularly reviewed and evaluated to inform next steps.</a:t>
            </a:r>
            <a:br>
              <a:rPr kumimoji="0" lang="en-US" altLang="en-US" sz="1100" b="1" i="0" u="none" strike="noStrike" cap="none" normalizeH="0" baseline="0" dirty="0">
                <a:ln>
                  <a:noFill/>
                </a:ln>
                <a:solidFill>
                  <a:schemeClr val="tx1">
                    <a:lumMod val="75000"/>
                    <a:lumOff val="25000"/>
                  </a:schemeClr>
                </a:solidFill>
                <a:effectLst/>
              </a:rPr>
            </a:br>
            <a:endParaRPr kumimoji="0" lang="en-US" altLang="en-US" sz="1100" b="0" i="0" u="none" strike="noStrike" cap="none" normalizeH="0" baseline="0" dirty="0">
              <a:ln>
                <a:noFill/>
              </a:ln>
              <a:solidFill>
                <a:schemeClr val="tx1">
                  <a:lumMod val="75000"/>
                  <a:lumOff val="25000"/>
                </a:schemeClr>
              </a:solidFill>
              <a:effectLst/>
            </a:endParaRPr>
          </a:p>
          <a:p>
            <a:pPr marL="0" marR="0" lvl="0" indent="0" fontAlgn="base">
              <a:lnSpc>
                <a:spcPct val="90000"/>
              </a:lnSpc>
              <a:spcBef>
                <a:spcPts val="1000"/>
              </a:spcBef>
              <a:buClr>
                <a:schemeClr val="accent1"/>
              </a:buClr>
              <a:buSzPct val="80000"/>
              <a:buFont typeface="Wingdings 3" charset="2"/>
              <a:buChar char=""/>
              <a:tabLst/>
            </a:pPr>
            <a:endParaRPr kumimoji="0" lang="en-US" altLang="en-US" sz="1100" b="0" i="0" u="none" strike="noStrike" cap="none" normalizeH="0" baseline="0" dirty="0">
              <a:ln>
                <a:noFill/>
              </a:ln>
              <a:solidFill>
                <a:schemeClr val="tx1">
                  <a:lumMod val="75000"/>
                  <a:lumOff val="25000"/>
                </a:schemeClr>
              </a:solidFill>
              <a:effectLst/>
            </a:endParaRPr>
          </a:p>
        </p:txBody>
      </p:sp>
      <p:pic>
        <p:nvPicPr>
          <p:cNvPr id="7" name="Picture 6">
            <a:extLst>
              <a:ext uri="{FF2B5EF4-FFF2-40B4-BE49-F238E27FC236}">
                <a16:creationId xmlns:a16="http://schemas.microsoft.com/office/drawing/2014/main" id="{E91C6C18-A38A-37CE-94F1-48BAFD7B302C}"/>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348891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744C387-71DC-5F7F-9A9A-EBAA9ABB3140}"/>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1316FC3F-8481-C681-5FD9-639814ACD1C9}"/>
              </a:ext>
            </a:extLst>
          </p:cNvPr>
          <p:cNvSpPr>
            <a:spLocks noGrp="1"/>
          </p:cNvSpPr>
          <p:nvPr>
            <p:ph type="title"/>
          </p:nvPr>
        </p:nvSpPr>
        <p:spPr>
          <a:xfrm>
            <a:off x="677334" y="609600"/>
            <a:ext cx="8596668" cy="1320800"/>
          </a:xfrm>
        </p:spPr>
        <p:txBody>
          <a:bodyPr>
            <a:normAutofit/>
          </a:bodyPr>
          <a:lstStyle/>
          <a:p>
            <a:pPr algn="ctr"/>
            <a:r>
              <a:rPr lang="en-GB" b="1" dirty="0"/>
              <a:t>Engagement for All</a:t>
            </a:r>
          </a:p>
        </p:txBody>
      </p:sp>
      <p:sp>
        <p:nvSpPr>
          <p:cNvPr id="3" name="Content Placeholder 2">
            <a:extLst>
              <a:ext uri="{FF2B5EF4-FFF2-40B4-BE49-F238E27FC236}">
                <a16:creationId xmlns:a16="http://schemas.microsoft.com/office/drawing/2014/main" id="{4B087368-E25F-BB67-A6D7-08B52ED26145}"/>
              </a:ext>
            </a:extLst>
          </p:cNvPr>
          <p:cNvSpPr>
            <a:spLocks noGrp="1"/>
          </p:cNvSpPr>
          <p:nvPr>
            <p:ph idx="1"/>
          </p:nvPr>
        </p:nvSpPr>
        <p:spPr>
          <a:xfrm>
            <a:off x="737832" y="1595641"/>
            <a:ext cx="8596668" cy="3880773"/>
          </a:xfrm>
        </p:spPr>
        <p:txBody>
          <a:bodyPr>
            <a:normAutofit/>
          </a:bodyPr>
          <a:lstStyle/>
          <a:p>
            <a:pPr marL="0" lvl="0" indent="0" defTabSz="914400" eaLnBrk="0" fontAlgn="base" hangingPunct="0">
              <a:spcBef>
                <a:spcPct val="0"/>
              </a:spcBef>
              <a:spcAft>
                <a:spcPts val="600"/>
              </a:spcAft>
              <a:buClrTx/>
              <a:buSzTx/>
              <a:buNone/>
            </a:pPr>
            <a:r>
              <a:rPr lang="en-US" altLang="en-US" b="1" dirty="0">
                <a:latin typeface="Trebuchet MS" panose="020B0603020202020204" pitchFamily="34" charset="0"/>
                <a:ea typeface="Arial" panose="020B0604020202020204" pitchFamily="34" charset="0"/>
              </a:rPr>
              <a:t>How will my child be included in activities outside the classroom?</a:t>
            </a:r>
          </a:p>
          <a:p>
            <a:pPr marL="0" lvl="0" indent="0" defTabSz="914400" eaLnBrk="0" fontAlgn="base" hangingPunct="0">
              <a:spcBef>
                <a:spcPct val="0"/>
              </a:spcBef>
              <a:spcAft>
                <a:spcPts val="600"/>
              </a:spcAft>
              <a:buNone/>
            </a:pPr>
            <a:r>
              <a:rPr lang="en-US" altLang="en-US" dirty="0">
                <a:latin typeface="Trebuchet MS" panose="020B0603020202020204" pitchFamily="34" charset="0"/>
                <a:ea typeface="Arial MT"/>
                <a:cs typeface="Arial MT"/>
              </a:rPr>
              <a:t>As an inclusive school, all children have access to the National Curriculum. We aim to ensure that all children are able to access all activities and school trips. We complete risk assessments for all school visits to ensure the safety of all pupils; we make reasonable adjustments for those pupils with additional medical/physical/behavioral needs. It may be necessary to increase the adult to child ratio for certain activities and offsite visits.</a:t>
            </a:r>
          </a:p>
          <a:p>
            <a:pPr marL="0" lvl="0" indent="0" defTabSz="914400" eaLnBrk="0" fontAlgn="base" hangingPunct="0">
              <a:spcBef>
                <a:spcPct val="0"/>
              </a:spcBef>
              <a:spcAft>
                <a:spcPts val="600"/>
              </a:spcAft>
              <a:buNone/>
            </a:pPr>
            <a:endParaRPr lang="en-GB" altLang="en-US" b="1" dirty="0">
              <a:latin typeface="Trebuchet MS" panose="020B0603020202020204" pitchFamily="34" charset="0"/>
            </a:endParaRPr>
          </a:p>
          <a:p>
            <a:pPr marL="0" lvl="0" indent="0" defTabSz="914400" eaLnBrk="0" fontAlgn="base" hangingPunct="0">
              <a:spcBef>
                <a:spcPct val="0"/>
              </a:spcBef>
              <a:spcAft>
                <a:spcPts val="600"/>
              </a:spcAft>
              <a:buNone/>
            </a:pPr>
            <a:r>
              <a:rPr lang="en-US" altLang="en-US" b="1" dirty="0">
                <a:latin typeface="Trebuchet MS" panose="020B0603020202020204" pitchFamily="34" charset="0"/>
                <a:ea typeface="Arial" panose="020B0604020202020204" pitchFamily="34" charset="0"/>
              </a:rPr>
              <a:t>How accessible is the school?</a:t>
            </a:r>
          </a:p>
          <a:p>
            <a:pPr marL="0" lvl="0" indent="0" defTabSz="914400" eaLnBrk="0" fontAlgn="base" hangingPunct="0">
              <a:spcBef>
                <a:spcPct val="0"/>
              </a:spcBef>
              <a:spcAft>
                <a:spcPts val="600"/>
              </a:spcAft>
              <a:buNone/>
            </a:pPr>
            <a:r>
              <a:rPr lang="en-US" altLang="en-US" dirty="0">
                <a:latin typeface="Trebuchet MS" panose="020B0603020202020204" pitchFamily="34" charset="0"/>
                <a:ea typeface="Arial MT"/>
                <a:cs typeface="Arial MT"/>
              </a:rPr>
              <a:t>An appropriate, exciting and accessible learning environment is provided within school. Please see our Accessibility policy for more information.  </a:t>
            </a:r>
            <a:endParaRPr lang="en-GB" dirty="0"/>
          </a:p>
        </p:txBody>
      </p:sp>
      <p:pic>
        <p:nvPicPr>
          <p:cNvPr id="5" name="Picture 4">
            <a:extLst>
              <a:ext uri="{FF2B5EF4-FFF2-40B4-BE49-F238E27FC236}">
                <a16:creationId xmlns:a16="http://schemas.microsoft.com/office/drawing/2014/main" id="{B38C2592-BE5B-3741-D662-730D1B9AF20C}"/>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4020319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F7768A5-0A03-C67B-A5CA-84DCEC7CEB87}"/>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8A2C6EF9-8AA0-7C9C-43DF-99B7FFA461A3}"/>
              </a:ext>
            </a:extLst>
          </p:cNvPr>
          <p:cNvSpPr>
            <a:spLocks noGrp="1"/>
          </p:cNvSpPr>
          <p:nvPr>
            <p:ph type="title"/>
          </p:nvPr>
        </p:nvSpPr>
        <p:spPr>
          <a:xfrm>
            <a:off x="677334" y="609600"/>
            <a:ext cx="8596668" cy="1320800"/>
          </a:xfrm>
        </p:spPr>
        <p:txBody>
          <a:bodyPr>
            <a:normAutofit/>
          </a:bodyPr>
          <a:lstStyle/>
          <a:p>
            <a:pPr algn="ctr"/>
            <a:r>
              <a:rPr lang="en-GB" b="1" dirty="0"/>
              <a:t>Emotional and Social Development</a:t>
            </a:r>
          </a:p>
        </p:txBody>
      </p:sp>
      <p:sp>
        <p:nvSpPr>
          <p:cNvPr id="3" name="Content Placeholder 2">
            <a:extLst>
              <a:ext uri="{FF2B5EF4-FFF2-40B4-BE49-F238E27FC236}">
                <a16:creationId xmlns:a16="http://schemas.microsoft.com/office/drawing/2014/main" id="{742F556F-9612-4884-981B-4DDE9248D8F6}"/>
              </a:ext>
            </a:extLst>
          </p:cNvPr>
          <p:cNvSpPr>
            <a:spLocks noGrp="1"/>
          </p:cNvSpPr>
          <p:nvPr>
            <p:ph idx="1"/>
          </p:nvPr>
        </p:nvSpPr>
        <p:spPr>
          <a:xfrm>
            <a:off x="677334" y="2160589"/>
            <a:ext cx="8596668" cy="3880773"/>
          </a:xfrm>
        </p:spPr>
        <p:txBody>
          <a:bodyPr>
            <a:normAutofit/>
          </a:bodyPr>
          <a:lstStyle/>
          <a:p>
            <a:pPr marL="0" indent="0">
              <a:lnSpc>
                <a:spcPct val="90000"/>
              </a:lnSpc>
              <a:buNone/>
            </a:pPr>
            <a:r>
              <a:rPr lang="en-GB" sz="1500" b="1"/>
              <a:t>To support children’s emotional regulation and understanding of how to self-regulate we: </a:t>
            </a:r>
          </a:p>
          <a:p>
            <a:pPr marL="0" indent="0">
              <a:lnSpc>
                <a:spcPct val="90000"/>
              </a:lnSpc>
              <a:buNone/>
            </a:pPr>
            <a:r>
              <a:rPr lang="en-GB" sz="1500"/>
              <a:t>✓ Ensure every child has a Key Person that they can build a trusting relationship with. </a:t>
            </a:r>
          </a:p>
          <a:p>
            <a:pPr marL="0" indent="0">
              <a:lnSpc>
                <a:spcPct val="90000"/>
              </a:lnSpc>
              <a:buNone/>
            </a:pPr>
            <a:r>
              <a:rPr lang="en-GB" sz="1500"/>
              <a:t>✓ Ensure that the characteristics for effective learning underpin all we do.</a:t>
            </a:r>
          </a:p>
          <a:p>
            <a:pPr marL="0" indent="0">
              <a:lnSpc>
                <a:spcPct val="90000"/>
              </a:lnSpc>
              <a:buNone/>
            </a:pPr>
            <a:r>
              <a:rPr lang="en-GB" sz="1500"/>
              <a:t>✓  Use ‘Zones of Regulation’ to help children understand how to self-regulate.</a:t>
            </a:r>
          </a:p>
          <a:p>
            <a:pPr marL="0" indent="0">
              <a:lnSpc>
                <a:spcPct val="90000"/>
              </a:lnSpc>
              <a:buNone/>
            </a:pPr>
            <a:r>
              <a:rPr lang="en-GB" sz="1500"/>
              <a:t>✓ Use of PHSE scheme ‘Jigsaw’ to teach children about emotions and feelings. </a:t>
            </a:r>
          </a:p>
          <a:p>
            <a:pPr marL="0" indent="0">
              <a:lnSpc>
                <a:spcPct val="90000"/>
              </a:lnSpc>
              <a:buNone/>
            </a:pPr>
            <a:r>
              <a:rPr lang="en-GB" sz="1500"/>
              <a:t>✓ Respect and teach children’s rights, so they can grow to be empowered and knowledgeable. </a:t>
            </a:r>
          </a:p>
          <a:p>
            <a:pPr marL="0" indent="0">
              <a:lnSpc>
                <a:spcPct val="90000"/>
              </a:lnSpc>
              <a:buNone/>
            </a:pPr>
            <a:r>
              <a:rPr lang="en-GB" sz="1500"/>
              <a:t>✓ Follow a behaviour policy that sees behaviour as a form of information sharing. </a:t>
            </a:r>
          </a:p>
          <a:p>
            <a:pPr marL="0" indent="0">
              <a:lnSpc>
                <a:spcPct val="90000"/>
              </a:lnSpc>
              <a:buNone/>
            </a:pPr>
            <a:r>
              <a:rPr lang="en-GB" sz="1500"/>
              <a:t>✓ Follow a set of school values.  </a:t>
            </a:r>
          </a:p>
          <a:p>
            <a:pPr marL="0" indent="0">
              <a:lnSpc>
                <a:spcPct val="90000"/>
              </a:lnSpc>
              <a:buNone/>
            </a:pPr>
            <a:r>
              <a:rPr lang="en-GB" sz="1500"/>
              <a:t>✓ We have a qualified mental health first aider as well as two pastoral managers in school.</a:t>
            </a:r>
          </a:p>
          <a:p>
            <a:pPr marL="0" indent="0">
              <a:lnSpc>
                <a:spcPct val="90000"/>
              </a:lnSpc>
              <a:buNone/>
            </a:pPr>
            <a:r>
              <a:rPr lang="en-GB" sz="1500"/>
              <a:t>✓ We use external agencies like Compass to help provide support to children.  </a:t>
            </a:r>
          </a:p>
        </p:txBody>
      </p:sp>
      <p:pic>
        <p:nvPicPr>
          <p:cNvPr id="5" name="Picture 4">
            <a:extLst>
              <a:ext uri="{FF2B5EF4-FFF2-40B4-BE49-F238E27FC236}">
                <a16:creationId xmlns:a16="http://schemas.microsoft.com/office/drawing/2014/main" id="{85A2689C-937E-9677-6A4B-A92C1E75258A}"/>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3397291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A41904C-2443-1210-8B20-409BF5489067}"/>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C8F4C4DD-C717-E5B1-DA9B-A998091DAFEC}"/>
              </a:ext>
            </a:extLst>
          </p:cNvPr>
          <p:cNvSpPr>
            <a:spLocks noGrp="1"/>
          </p:cNvSpPr>
          <p:nvPr>
            <p:ph type="title"/>
          </p:nvPr>
        </p:nvSpPr>
        <p:spPr>
          <a:xfrm>
            <a:off x="677334" y="609600"/>
            <a:ext cx="8596668" cy="1320800"/>
          </a:xfrm>
        </p:spPr>
        <p:txBody>
          <a:bodyPr>
            <a:normAutofit/>
          </a:bodyPr>
          <a:lstStyle/>
          <a:p>
            <a:pPr algn="ctr"/>
            <a:r>
              <a:rPr lang="en-GB" b="1" dirty="0"/>
              <a:t>Complaints regarding SEND</a:t>
            </a:r>
          </a:p>
        </p:txBody>
      </p:sp>
      <p:sp>
        <p:nvSpPr>
          <p:cNvPr id="3" name="Content Placeholder 2">
            <a:extLst>
              <a:ext uri="{FF2B5EF4-FFF2-40B4-BE49-F238E27FC236}">
                <a16:creationId xmlns:a16="http://schemas.microsoft.com/office/drawing/2014/main" id="{6EC9D2CE-030A-AA89-9301-A3BB4E5858D3}"/>
              </a:ext>
            </a:extLst>
          </p:cNvPr>
          <p:cNvSpPr>
            <a:spLocks noGrp="1"/>
          </p:cNvSpPr>
          <p:nvPr>
            <p:ph idx="1"/>
          </p:nvPr>
        </p:nvSpPr>
        <p:spPr>
          <a:xfrm>
            <a:off x="677334" y="2160589"/>
            <a:ext cx="8596668" cy="3880773"/>
          </a:xfrm>
        </p:spPr>
        <p:txBody>
          <a:bodyPr>
            <a:normAutofit/>
          </a:bodyPr>
          <a:lstStyle/>
          <a:p>
            <a:r>
              <a:rPr lang="en-GB" dirty="0"/>
              <a:t>Queries, concerns or complaints about SEND provision in our school should initially be made to the Key Person or Class Teacher. If the family continues to have concerns, they should meet with the SENDCo &amp; Deputy Headteacher, Miss Ellis.  If the concern remains, they should contact Mr Byrne, the headteacher and if the concern is still ongoing, they will then be referred to the school’s complaints policy. </a:t>
            </a:r>
          </a:p>
          <a:p>
            <a:r>
              <a:rPr lang="en-GB" dirty="0"/>
              <a:t>The parents of pupils with disabilities have the right to make disability discrimination claims to the first-tier SEND tribunal if they believe that our school has discriminated against their child. They can make a claim about alleged discrimination regarding: • Exclusions • Provision of education and associated services • Making reasonable adjustments, including the provision of auxiliary aids and services. </a:t>
            </a:r>
          </a:p>
        </p:txBody>
      </p:sp>
      <p:pic>
        <p:nvPicPr>
          <p:cNvPr id="5" name="Picture 4">
            <a:extLst>
              <a:ext uri="{FF2B5EF4-FFF2-40B4-BE49-F238E27FC236}">
                <a16:creationId xmlns:a16="http://schemas.microsoft.com/office/drawing/2014/main" id="{A66B0C92-92DD-7BBA-381C-640CE053B9B5}"/>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840645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5771D-07A7-D7F9-E7AA-1B9204098480}"/>
              </a:ext>
            </a:extLst>
          </p:cNvPr>
          <p:cNvSpPr>
            <a:spLocks noGrp="1"/>
          </p:cNvSpPr>
          <p:nvPr>
            <p:ph type="title"/>
          </p:nvPr>
        </p:nvSpPr>
        <p:spPr/>
        <p:txBody>
          <a:bodyPr/>
          <a:lstStyle/>
          <a:p>
            <a:pPr algn="ctr"/>
            <a:r>
              <a:rPr lang="en-GB" b="1" dirty="0"/>
              <a:t>Support Services</a:t>
            </a:r>
          </a:p>
        </p:txBody>
      </p:sp>
      <p:pic>
        <p:nvPicPr>
          <p:cNvPr id="5" name="Picture 4">
            <a:extLst>
              <a:ext uri="{FF2B5EF4-FFF2-40B4-BE49-F238E27FC236}">
                <a16:creationId xmlns:a16="http://schemas.microsoft.com/office/drawing/2014/main" id="{22668D9E-9490-2ED5-E801-67DB5D231D79}"/>
              </a:ext>
            </a:extLst>
          </p:cNvPr>
          <p:cNvPicPr>
            <a:picLocks noChangeAspect="1"/>
          </p:cNvPicPr>
          <p:nvPr/>
        </p:nvPicPr>
        <p:blipFill>
          <a:blip r:embed="rId2"/>
          <a:stretch>
            <a:fillRect/>
          </a:stretch>
        </p:blipFill>
        <p:spPr>
          <a:xfrm>
            <a:off x="415215" y="2757199"/>
            <a:ext cx="10533719" cy="1350477"/>
          </a:xfrm>
          <a:prstGeom prst="rect">
            <a:avLst/>
          </a:prstGeom>
        </p:spPr>
      </p:pic>
      <p:sp>
        <p:nvSpPr>
          <p:cNvPr id="6" name="TextBox 5">
            <a:extLst>
              <a:ext uri="{FF2B5EF4-FFF2-40B4-BE49-F238E27FC236}">
                <a16:creationId xmlns:a16="http://schemas.microsoft.com/office/drawing/2014/main" id="{E9C5B468-A3F7-F63F-37A2-87FAA5C172DE}"/>
              </a:ext>
            </a:extLst>
          </p:cNvPr>
          <p:cNvSpPr txBox="1"/>
          <p:nvPr/>
        </p:nvSpPr>
        <p:spPr>
          <a:xfrm>
            <a:off x="954005" y="4934476"/>
            <a:ext cx="10088380" cy="369332"/>
          </a:xfrm>
          <a:prstGeom prst="rect">
            <a:avLst/>
          </a:prstGeom>
          <a:noFill/>
        </p:spPr>
        <p:txBody>
          <a:bodyPr wrap="square" rtlCol="0">
            <a:spAutoFit/>
          </a:bodyPr>
          <a:lstStyle/>
          <a:p>
            <a:r>
              <a:rPr lang="en-GB" dirty="0"/>
              <a:t>Listed above are just some of the services Tame Valley Academy work with.  </a:t>
            </a:r>
          </a:p>
        </p:txBody>
      </p:sp>
      <p:pic>
        <p:nvPicPr>
          <p:cNvPr id="3" name="Picture 2">
            <a:extLst>
              <a:ext uri="{FF2B5EF4-FFF2-40B4-BE49-F238E27FC236}">
                <a16:creationId xmlns:a16="http://schemas.microsoft.com/office/drawing/2014/main" id="{52445861-44FD-2328-E6B7-0A2DFDB42BDC}"/>
              </a:ext>
            </a:extLst>
          </p:cNvPr>
          <p:cNvPicPr>
            <a:picLocks noChangeAspect="1"/>
          </p:cNvPicPr>
          <p:nvPr/>
        </p:nvPicPr>
        <p:blipFill>
          <a:blip r:embed="rId3"/>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565287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8EA5C-6D98-818B-4078-12EABA13FA01}"/>
              </a:ext>
            </a:extLst>
          </p:cNvPr>
          <p:cNvSpPr>
            <a:spLocks noGrp="1"/>
          </p:cNvSpPr>
          <p:nvPr>
            <p:ph type="title"/>
          </p:nvPr>
        </p:nvSpPr>
        <p:spPr>
          <a:xfrm>
            <a:off x="677334" y="302984"/>
            <a:ext cx="8596668" cy="1320800"/>
          </a:xfrm>
        </p:spPr>
        <p:txBody>
          <a:bodyPr/>
          <a:lstStyle/>
          <a:p>
            <a:pPr algn="ctr"/>
            <a:r>
              <a:rPr lang="en-GB" b="1" dirty="0"/>
              <a:t>Outside Agency Support</a:t>
            </a:r>
            <a:endParaRPr lang="en-GB" dirty="0"/>
          </a:p>
        </p:txBody>
      </p:sp>
      <p:sp>
        <p:nvSpPr>
          <p:cNvPr id="3" name="Content Placeholder 2">
            <a:extLst>
              <a:ext uri="{FF2B5EF4-FFF2-40B4-BE49-F238E27FC236}">
                <a16:creationId xmlns:a16="http://schemas.microsoft.com/office/drawing/2014/main" id="{024E7668-6A1B-6295-3AA9-E33075E4B324}"/>
              </a:ext>
            </a:extLst>
          </p:cNvPr>
          <p:cNvSpPr>
            <a:spLocks noGrp="1"/>
          </p:cNvSpPr>
          <p:nvPr>
            <p:ph idx="1"/>
          </p:nvPr>
        </p:nvSpPr>
        <p:spPr>
          <a:xfrm>
            <a:off x="593113" y="1115784"/>
            <a:ext cx="8596668" cy="5008440"/>
          </a:xfrm>
        </p:spPr>
        <p:txBody>
          <a:bodyPr>
            <a:normAutofit/>
          </a:bodyPr>
          <a:lstStyle/>
          <a:p>
            <a:pPr marL="0" indent="0" defTabSz="914400" eaLnBrk="0" fontAlgn="base" hangingPunct="0">
              <a:spcBef>
                <a:spcPct val="0"/>
              </a:spcBef>
              <a:spcAft>
                <a:spcPct val="0"/>
              </a:spcAft>
              <a:buClrTx/>
              <a:buSzTx/>
              <a:buNone/>
            </a:pPr>
            <a:r>
              <a:rPr lang="en-GB" sz="1500" dirty="0"/>
              <a:t>Tame Valley Academy works with outside agencies who can provide a specialised service, to ensure every child has their needs met. We will always talk to you if we feel that your child needs support from an outside agency and we will always ask for your permission first to involve them.</a:t>
            </a:r>
          </a:p>
          <a:p>
            <a:pPr marL="0" indent="0" defTabSz="914400" eaLnBrk="0" fontAlgn="base" hangingPunct="0">
              <a:spcBef>
                <a:spcPct val="0"/>
              </a:spcBef>
              <a:spcAft>
                <a:spcPct val="0"/>
              </a:spcAft>
              <a:buClrTx/>
              <a:buSzTx/>
              <a:buNone/>
            </a:pPr>
            <a:endParaRPr lang="en-GB" sz="1500" dirty="0"/>
          </a:p>
          <a:p>
            <a:pPr defTabSz="914400" eaLnBrk="0" fontAlgn="base" hangingPunct="0">
              <a:spcBef>
                <a:spcPct val="0"/>
              </a:spcBef>
              <a:spcAft>
                <a:spcPct val="0"/>
              </a:spcAft>
              <a:buClrTx/>
              <a:buSzTx/>
            </a:pPr>
            <a:r>
              <a:rPr lang="en-GB" sz="1500" b="1" dirty="0"/>
              <a:t>Communication and Autism Team (CAT) </a:t>
            </a:r>
            <a:r>
              <a:rPr lang="en-GB" sz="1500" dirty="0"/>
              <a:t>Support for children with communication, sensory or processing difficulties. </a:t>
            </a:r>
          </a:p>
          <a:p>
            <a:pPr defTabSz="914400" eaLnBrk="0" fontAlgn="base" hangingPunct="0">
              <a:spcBef>
                <a:spcPct val="0"/>
              </a:spcBef>
              <a:spcAft>
                <a:spcPct val="0"/>
              </a:spcAft>
              <a:buClrTx/>
              <a:buSzTx/>
            </a:pPr>
            <a:r>
              <a:rPr lang="en-GB" sz="1500" b="1" dirty="0"/>
              <a:t>Educational Psychologist (EP) </a:t>
            </a:r>
            <a:r>
              <a:rPr lang="en-GB" sz="1500" dirty="0"/>
              <a:t>Support for children who have social, emotional, or other complex needs. </a:t>
            </a:r>
          </a:p>
          <a:p>
            <a:pPr defTabSz="914400" eaLnBrk="0" fontAlgn="base" hangingPunct="0">
              <a:spcBef>
                <a:spcPct val="0"/>
              </a:spcBef>
              <a:spcAft>
                <a:spcPct val="0"/>
              </a:spcAft>
              <a:buClrTx/>
              <a:buSzTx/>
            </a:pPr>
            <a:r>
              <a:rPr lang="en-GB" sz="1500" b="1" dirty="0"/>
              <a:t>COBBS – </a:t>
            </a:r>
            <a:r>
              <a:rPr lang="en-GB" sz="1500" dirty="0"/>
              <a:t>A team of behavioural specialists who can come and offer advice and support to school.  </a:t>
            </a:r>
          </a:p>
          <a:p>
            <a:pPr defTabSz="914400" eaLnBrk="0" fontAlgn="base" hangingPunct="0">
              <a:spcBef>
                <a:spcPct val="0"/>
              </a:spcBef>
              <a:spcAft>
                <a:spcPct val="0"/>
              </a:spcAft>
              <a:buClrTx/>
              <a:buSzTx/>
            </a:pPr>
            <a:r>
              <a:rPr lang="en-GB" sz="1500" b="1" dirty="0"/>
              <a:t>Compass </a:t>
            </a:r>
            <a:r>
              <a:rPr lang="en-GB" sz="1500" dirty="0"/>
              <a:t>– A company who offer support with mental health needs. </a:t>
            </a:r>
          </a:p>
          <a:p>
            <a:pPr defTabSz="914400" eaLnBrk="0" fontAlgn="base" hangingPunct="0">
              <a:spcBef>
                <a:spcPct val="0"/>
              </a:spcBef>
              <a:spcAft>
                <a:spcPct val="0"/>
              </a:spcAft>
              <a:buClrTx/>
              <a:buSzTx/>
            </a:pPr>
            <a:r>
              <a:rPr lang="en-GB" sz="1500" b="1" dirty="0"/>
              <a:t>Language, Learning and Strategic Support (LLSS) </a:t>
            </a:r>
            <a:r>
              <a:rPr lang="en-GB" sz="1500" dirty="0"/>
              <a:t>Support for children with cognition and learning needs. </a:t>
            </a:r>
          </a:p>
          <a:p>
            <a:pPr defTabSz="914400" eaLnBrk="0" fontAlgn="base" hangingPunct="0">
              <a:spcBef>
                <a:spcPct val="0"/>
              </a:spcBef>
              <a:spcAft>
                <a:spcPct val="0"/>
              </a:spcAft>
              <a:buClrTx/>
              <a:buSzTx/>
            </a:pPr>
            <a:r>
              <a:rPr lang="en-GB" sz="1500" b="1" dirty="0"/>
              <a:t>Occupational Therapy Support </a:t>
            </a:r>
            <a:r>
              <a:rPr lang="en-GB" sz="1500" dirty="0"/>
              <a:t>for children or young people with physical/sensory issues which impact on their levels of independence and self care</a:t>
            </a:r>
            <a:r>
              <a:rPr lang="en-GB" sz="1500" b="1" dirty="0"/>
              <a:t>.</a:t>
            </a:r>
          </a:p>
          <a:p>
            <a:pPr defTabSz="914400" eaLnBrk="0" fontAlgn="base" hangingPunct="0">
              <a:spcBef>
                <a:spcPct val="0"/>
              </a:spcBef>
              <a:spcAft>
                <a:spcPct val="0"/>
              </a:spcAft>
              <a:buClrTx/>
              <a:buSzTx/>
            </a:pPr>
            <a:r>
              <a:rPr lang="en-GB" sz="1500" b="1" dirty="0"/>
              <a:t>Speech and Language Therapy Service (SALT) </a:t>
            </a:r>
            <a:r>
              <a:rPr lang="en-GB" sz="1500" dirty="0"/>
              <a:t>Support for children with speech and language difficulties. We have a private company who delivers our speech and language therapy as well as also accessing support from an NHS speech and language therapist.  </a:t>
            </a:r>
          </a:p>
          <a:p>
            <a:pPr defTabSz="914400" eaLnBrk="0" fontAlgn="base" hangingPunct="0">
              <a:spcBef>
                <a:spcPct val="0"/>
              </a:spcBef>
              <a:spcAft>
                <a:spcPct val="0"/>
              </a:spcAft>
              <a:buClrTx/>
              <a:buSzTx/>
            </a:pPr>
            <a:r>
              <a:rPr lang="en-GB" sz="1500" b="1" dirty="0"/>
              <a:t>Visual Impairment (VI) </a:t>
            </a:r>
            <a:r>
              <a:rPr lang="en-GB" sz="1500" dirty="0"/>
              <a:t>or </a:t>
            </a:r>
            <a:r>
              <a:rPr lang="en-GB" sz="1500" b="1" dirty="0"/>
              <a:t>Hearing Impairment (HI) </a:t>
            </a:r>
            <a:r>
              <a:rPr lang="en-GB" sz="1500" dirty="0"/>
              <a:t>Support children with a visual and/ or hearing impairment. </a:t>
            </a:r>
          </a:p>
          <a:p>
            <a:pPr marL="0" indent="0" defTabSz="914400" eaLnBrk="0" fontAlgn="base" hangingPunct="0">
              <a:spcBef>
                <a:spcPct val="0"/>
              </a:spcBef>
              <a:spcAft>
                <a:spcPct val="0"/>
              </a:spcAft>
              <a:buClrTx/>
              <a:buSzTx/>
              <a:buNone/>
            </a:pPr>
            <a:endParaRPr lang="en-GB" sz="2400" dirty="0"/>
          </a:p>
          <a:p>
            <a:endParaRPr lang="en-GB" dirty="0"/>
          </a:p>
        </p:txBody>
      </p:sp>
      <p:pic>
        <p:nvPicPr>
          <p:cNvPr id="4" name="Picture 3">
            <a:extLst>
              <a:ext uri="{FF2B5EF4-FFF2-40B4-BE49-F238E27FC236}">
                <a16:creationId xmlns:a16="http://schemas.microsoft.com/office/drawing/2014/main" id="{7C08A1C9-B408-ED41-DFA0-078EBAE4E757}"/>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1057411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E08DE2B-2A25-6697-EBFE-A7430BFA641B}"/>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71292D70-7124-508C-05E4-55F402147BC3}"/>
              </a:ext>
            </a:extLst>
          </p:cNvPr>
          <p:cNvSpPr>
            <a:spLocks noGrp="1"/>
          </p:cNvSpPr>
          <p:nvPr>
            <p:ph type="title"/>
          </p:nvPr>
        </p:nvSpPr>
        <p:spPr>
          <a:xfrm>
            <a:off x="677334" y="609600"/>
            <a:ext cx="8596668" cy="1320800"/>
          </a:xfrm>
        </p:spPr>
        <p:txBody>
          <a:bodyPr>
            <a:normAutofit/>
          </a:bodyPr>
          <a:lstStyle/>
          <a:p>
            <a:pPr algn="ctr"/>
            <a:r>
              <a:rPr lang="en-GB" b="1" dirty="0"/>
              <a:t>Who to Contact</a:t>
            </a:r>
          </a:p>
        </p:txBody>
      </p:sp>
      <p:sp>
        <p:nvSpPr>
          <p:cNvPr id="3" name="Content Placeholder 2">
            <a:extLst>
              <a:ext uri="{FF2B5EF4-FFF2-40B4-BE49-F238E27FC236}">
                <a16:creationId xmlns:a16="http://schemas.microsoft.com/office/drawing/2014/main" id="{C2D837F2-4C1E-9904-2470-C3D46D758E0C}"/>
              </a:ext>
            </a:extLst>
          </p:cNvPr>
          <p:cNvSpPr>
            <a:spLocks noGrp="1"/>
          </p:cNvSpPr>
          <p:nvPr>
            <p:ph idx="1"/>
          </p:nvPr>
        </p:nvSpPr>
        <p:spPr>
          <a:xfrm>
            <a:off x="717698" y="1741026"/>
            <a:ext cx="8596668" cy="3880773"/>
          </a:xfrm>
        </p:spPr>
        <p:txBody>
          <a:bodyPr>
            <a:normAutofit/>
          </a:bodyPr>
          <a:lstStyle/>
          <a:p>
            <a:pPr marL="0" indent="0">
              <a:lnSpc>
                <a:spcPct val="90000"/>
              </a:lnSpc>
              <a:buNone/>
            </a:pPr>
            <a:r>
              <a:rPr lang="en-GB" sz="1700" b="1" dirty="0"/>
              <a:t>Who to contact in school?</a:t>
            </a:r>
          </a:p>
          <a:p>
            <a:pPr>
              <a:lnSpc>
                <a:spcPct val="90000"/>
              </a:lnSpc>
            </a:pPr>
            <a:r>
              <a:rPr lang="en-GB" sz="1700" dirty="0"/>
              <a:t>If you have questions, concerns, or comments regarding SEND at Tame Valley Academy you can contact Miss Ellis (SENDCo &amp; Deputy Headteacher) via the school office number: 0121 464 4497 or via email </a:t>
            </a:r>
            <a:r>
              <a:rPr lang="en-GB" sz="1700" dirty="0">
                <a:hlinkClick r:id="rId3"/>
              </a:rPr>
              <a:t>enquiries@tva.greenheartlearning.org</a:t>
            </a:r>
            <a:r>
              <a:rPr lang="en-GB" sz="1700" dirty="0"/>
              <a:t> </a:t>
            </a:r>
          </a:p>
          <a:p>
            <a:pPr>
              <a:lnSpc>
                <a:spcPct val="90000"/>
              </a:lnSpc>
            </a:pPr>
            <a:r>
              <a:rPr lang="en-GB" sz="1700" dirty="0"/>
              <a:t>Children’s Advice and Support Service (CASS): 0121 303 1888 or for emergency out-of-hours support, call 0121 675 4806. This service is for the welfare and safety of children. </a:t>
            </a:r>
          </a:p>
          <a:p>
            <a:pPr>
              <a:lnSpc>
                <a:spcPct val="90000"/>
              </a:lnSpc>
            </a:pPr>
            <a:r>
              <a:rPr lang="en-GB" sz="1700" dirty="0"/>
              <a:t>Special Educational Needs and Review (SENAR) Parent Link Service on 0121 303 8461 or email parentlinkservice@birmingham.gov.uk </a:t>
            </a:r>
          </a:p>
          <a:p>
            <a:pPr>
              <a:lnSpc>
                <a:spcPct val="90000"/>
              </a:lnSpc>
            </a:pPr>
            <a:r>
              <a:rPr lang="en-GB" sz="1700" dirty="0"/>
              <a:t>Special Educational Needs and Disability advice (SENDIASS): 0121 303 5004 or sendiass@birmingham.gov.uk. </a:t>
            </a:r>
          </a:p>
          <a:p>
            <a:pPr>
              <a:lnSpc>
                <a:spcPct val="90000"/>
              </a:lnSpc>
            </a:pPr>
            <a:r>
              <a:rPr lang="en-GB" sz="1700" dirty="0"/>
              <a:t>Forward Thinking Birmingham (Mental Health Services 0-25 year olds): 03003000099</a:t>
            </a:r>
          </a:p>
        </p:txBody>
      </p:sp>
      <p:pic>
        <p:nvPicPr>
          <p:cNvPr id="5" name="Picture 4">
            <a:extLst>
              <a:ext uri="{FF2B5EF4-FFF2-40B4-BE49-F238E27FC236}">
                <a16:creationId xmlns:a16="http://schemas.microsoft.com/office/drawing/2014/main" id="{BA481C9B-DD9D-3992-F155-E2FA5C7E7227}"/>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3306317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horse with a hat on its head&#10;&#10;AI-generated content may be incorrect.">
            <a:extLst>
              <a:ext uri="{FF2B5EF4-FFF2-40B4-BE49-F238E27FC236}">
                <a16:creationId xmlns:a16="http://schemas.microsoft.com/office/drawing/2014/main" id="{4066CDE9-C3D0-10A9-04B9-3404C82ECBB6}"/>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DF61C0D8-18FD-BEB1-B47E-21733A76CFE7}"/>
              </a:ext>
            </a:extLst>
          </p:cNvPr>
          <p:cNvSpPr>
            <a:spLocks noGrp="1"/>
          </p:cNvSpPr>
          <p:nvPr>
            <p:ph type="title"/>
          </p:nvPr>
        </p:nvSpPr>
        <p:spPr>
          <a:xfrm>
            <a:off x="677334" y="609600"/>
            <a:ext cx="8596668" cy="1320800"/>
          </a:xfrm>
        </p:spPr>
        <p:txBody>
          <a:bodyPr>
            <a:normAutofit/>
          </a:bodyPr>
          <a:lstStyle/>
          <a:p>
            <a:pPr algn="ctr"/>
            <a:r>
              <a:rPr lang="en-GB" b="1" dirty="0"/>
              <a:t>What is SEND?</a:t>
            </a:r>
          </a:p>
        </p:txBody>
      </p:sp>
      <p:sp>
        <p:nvSpPr>
          <p:cNvPr id="3" name="Content Placeholder 2">
            <a:extLst>
              <a:ext uri="{FF2B5EF4-FFF2-40B4-BE49-F238E27FC236}">
                <a16:creationId xmlns:a16="http://schemas.microsoft.com/office/drawing/2014/main" id="{5981CFFF-E193-B55A-A1F9-9E25758E30C1}"/>
              </a:ext>
            </a:extLst>
          </p:cNvPr>
          <p:cNvSpPr>
            <a:spLocks noGrp="1"/>
          </p:cNvSpPr>
          <p:nvPr>
            <p:ph idx="1"/>
          </p:nvPr>
        </p:nvSpPr>
        <p:spPr>
          <a:xfrm>
            <a:off x="649773" y="1649480"/>
            <a:ext cx="8596668" cy="3880773"/>
          </a:xfrm>
        </p:spPr>
        <p:txBody>
          <a:bodyPr>
            <a:normAutofit/>
          </a:bodyPr>
          <a:lstStyle/>
          <a:p>
            <a:r>
              <a:rPr lang="en-GB" dirty="0"/>
              <a:t>At </a:t>
            </a:r>
            <a:r>
              <a:rPr lang="en-GB" b="1" dirty="0"/>
              <a:t>Tame Valley Academy</a:t>
            </a:r>
            <a:r>
              <a:rPr lang="en-GB" dirty="0"/>
              <a:t>, we have an inclusive ethos and work in partnership with children, parents, outside agencies and Greenheart Learning Partnership to provide the best possible educational outcomes for all pupils. We have high expectations of all our children. We work hard, in partnership with parents and professionals, to ensure all pupils achieve their potential - personally, socially, emotionally and academically across the curriculum. </a:t>
            </a:r>
          </a:p>
          <a:p>
            <a:pPr marL="0" indent="0">
              <a:buNone/>
            </a:pPr>
            <a:endParaRPr lang="en-GB" dirty="0"/>
          </a:p>
          <a:p>
            <a:pPr marL="0" indent="0">
              <a:buNone/>
            </a:pPr>
            <a:r>
              <a:rPr lang="en-GB" b="1" dirty="0"/>
              <a:t>What is SEND?</a:t>
            </a:r>
          </a:p>
          <a:p>
            <a:r>
              <a:rPr lang="en-GB" dirty="0"/>
              <a:t>A child or young person has a Special Educational Need (SEND) if he or she has a learning difficulty or disability which calls for special educational provision to be made for them that is ‘additional to’ or ‘different from’ the support usually available to children of the same age.</a:t>
            </a:r>
          </a:p>
        </p:txBody>
      </p:sp>
      <p:pic>
        <p:nvPicPr>
          <p:cNvPr id="5" name="Picture 4">
            <a:extLst>
              <a:ext uri="{FF2B5EF4-FFF2-40B4-BE49-F238E27FC236}">
                <a16:creationId xmlns:a16="http://schemas.microsoft.com/office/drawing/2014/main" id="{4BDAD14C-F2EC-6D46-D04C-D49FE8C37119}"/>
              </a:ext>
            </a:extLst>
          </p:cNvPr>
          <p:cNvPicPr>
            <a:picLocks noChangeAspect="1"/>
          </p:cNvPicPr>
          <p:nvPr/>
        </p:nvPicPr>
        <p:blipFill>
          <a:blip r:embed="rId2"/>
          <a:stretch>
            <a:fillRect/>
          </a:stretch>
        </p:blipFill>
        <p:spPr>
          <a:xfrm>
            <a:off x="10233692" y="225046"/>
            <a:ext cx="1825829" cy="1507501"/>
          </a:xfrm>
          <a:prstGeom prst="rect">
            <a:avLst/>
          </a:prstGeom>
        </p:spPr>
      </p:pic>
    </p:spTree>
    <p:extLst>
      <p:ext uri="{BB962C8B-B14F-4D97-AF65-F5344CB8AC3E}">
        <p14:creationId xmlns:p14="http://schemas.microsoft.com/office/powerpoint/2010/main" val="4006494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F4AAC-4FFB-69DF-17B2-E7BD5711CA32}"/>
              </a:ext>
            </a:extLst>
          </p:cNvPr>
          <p:cNvSpPr>
            <a:spLocks noGrp="1"/>
          </p:cNvSpPr>
          <p:nvPr>
            <p:ph type="title"/>
          </p:nvPr>
        </p:nvSpPr>
        <p:spPr>
          <a:xfrm>
            <a:off x="544986" y="180719"/>
            <a:ext cx="8596668" cy="1320800"/>
          </a:xfrm>
        </p:spPr>
        <p:txBody>
          <a:bodyPr/>
          <a:lstStyle/>
          <a:p>
            <a:pPr algn="ctr"/>
            <a:r>
              <a:rPr lang="en-GB" b="1" dirty="0"/>
              <a:t>TVA SEND Offer</a:t>
            </a:r>
          </a:p>
        </p:txBody>
      </p:sp>
      <p:grpSp>
        <p:nvGrpSpPr>
          <p:cNvPr id="4" name="Group 3">
            <a:extLst>
              <a:ext uri="{FF2B5EF4-FFF2-40B4-BE49-F238E27FC236}">
                <a16:creationId xmlns:a16="http://schemas.microsoft.com/office/drawing/2014/main" id="{D2191B51-F815-436D-8543-762EEE8B1485}"/>
              </a:ext>
            </a:extLst>
          </p:cNvPr>
          <p:cNvGrpSpPr/>
          <p:nvPr/>
        </p:nvGrpSpPr>
        <p:grpSpPr>
          <a:xfrm>
            <a:off x="2521486" y="584462"/>
            <a:ext cx="8460045" cy="4607189"/>
            <a:chOff x="2250166" y="584462"/>
            <a:chExt cx="8731366" cy="4607189"/>
          </a:xfrm>
        </p:grpSpPr>
        <p:pic>
          <p:nvPicPr>
            <p:cNvPr id="3" name="Picture 2" descr="SEND — Bartley Green School">
              <a:extLst>
                <a:ext uri="{FF2B5EF4-FFF2-40B4-BE49-F238E27FC236}">
                  <a16:creationId xmlns:a16="http://schemas.microsoft.com/office/drawing/2014/main" id="{29FF7123-C551-9C47-67EB-A3D90AEE66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166" y="858193"/>
              <a:ext cx="4808120" cy="3533092"/>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Arrow Connector 6">
              <a:extLst>
                <a:ext uri="{FF2B5EF4-FFF2-40B4-BE49-F238E27FC236}">
                  <a16:creationId xmlns:a16="http://schemas.microsoft.com/office/drawing/2014/main" id="{D985CF1F-601D-9081-8949-0A82F9A752AA}"/>
                </a:ext>
              </a:extLst>
            </p:cNvPr>
            <p:cNvCxnSpPr>
              <a:cxnSpLocks/>
            </p:cNvCxnSpPr>
            <p:nvPr/>
          </p:nvCxnSpPr>
          <p:spPr>
            <a:xfrm flipH="1">
              <a:off x="4797539" y="1148347"/>
              <a:ext cx="21567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16:creationId xmlns:a16="http://schemas.microsoft.com/office/drawing/2014/main" id="{C79C6019-C0E6-5DF1-C5D1-A3CAFF31BBBA}"/>
                </a:ext>
              </a:extLst>
            </p:cNvPr>
            <p:cNvCxnSpPr>
              <a:cxnSpLocks/>
            </p:cNvCxnSpPr>
            <p:nvPr/>
          </p:nvCxnSpPr>
          <p:spPr>
            <a:xfrm flipH="1">
              <a:off x="5340595" y="3538622"/>
              <a:ext cx="16136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54487C21-1335-1619-5257-69057EA7585C}"/>
                </a:ext>
              </a:extLst>
            </p:cNvPr>
            <p:cNvCxnSpPr>
              <a:cxnSpLocks/>
            </p:cNvCxnSpPr>
            <p:nvPr/>
          </p:nvCxnSpPr>
          <p:spPr>
            <a:xfrm>
              <a:off x="2538663" y="2631425"/>
              <a:ext cx="175967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B4BF6311-45DF-0A22-E563-9DBC3C288D4F}"/>
                </a:ext>
              </a:extLst>
            </p:cNvPr>
            <p:cNvSpPr txBox="1"/>
            <p:nvPr/>
          </p:nvSpPr>
          <p:spPr>
            <a:xfrm>
              <a:off x="6954253" y="2329329"/>
              <a:ext cx="3923245" cy="2862322"/>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GB" sz="1200" dirty="0"/>
                <a:t>High quality learning environment which provides a calm, safe space.</a:t>
              </a:r>
            </a:p>
            <a:p>
              <a:pPr marL="285750" indent="-285750">
                <a:buFont typeface="Arial" panose="020B0604020202020204" pitchFamily="34" charset="0"/>
                <a:buChar char="•"/>
              </a:pPr>
              <a:r>
                <a:rPr lang="en-GB" sz="1200" dirty="0"/>
                <a:t>Appropriate, modelled and explained language</a:t>
              </a:r>
            </a:p>
            <a:p>
              <a:pPr marL="285750" indent="-285750">
                <a:buFont typeface="Arial" panose="020B0604020202020204" pitchFamily="34" charset="0"/>
                <a:buChar char="•"/>
              </a:pPr>
              <a:r>
                <a:rPr lang="en-GB" sz="1200" dirty="0"/>
                <a:t>Accessible and supportive resources</a:t>
              </a:r>
            </a:p>
            <a:p>
              <a:pPr marL="285750" indent="-285750">
                <a:buFont typeface="Arial" panose="020B0604020202020204" pitchFamily="34" charset="0"/>
                <a:buChar char="•"/>
              </a:pPr>
              <a:r>
                <a:rPr lang="en-GB" sz="1200" dirty="0"/>
                <a:t>Group, paired and adult support</a:t>
              </a:r>
            </a:p>
            <a:p>
              <a:pPr marL="285750" indent="-285750">
                <a:buFont typeface="Arial" panose="020B0604020202020204" pitchFamily="34" charset="0"/>
                <a:buChar char="•"/>
              </a:pPr>
              <a:r>
                <a:rPr lang="en-GB" sz="1200" dirty="0"/>
                <a:t>Strategies to promote independence; 5 B’s</a:t>
              </a:r>
            </a:p>
            <a:p>
              <a:pPr marL="285750" indent="-285750">
                <a:buFont typeface="Arial" panose="020B0604020202020204" pitchFamily="34" charset="0"/>
                <a:buChar char="•"/>
              </a:pPr>
              <a:r>
                <a:rPr lang="en-GB" sz="1200" dirty="0"/>
                <a:t>High quality teaching</a:t>
              </a:r>
            </a:p>
            <a:p>
              <a:pPr marL="285750" indent="-285750">
                <a:buFont typeface="Arial" panose="020B0604020202020204" pitchFamily="34" charset="0"/>
                <a:buChar char="•"/>
              </a:pPr>
              <a:r>
                <a:rPr lang="en-GB" sz="1200" dirty="0"/>
                <a:t>Alternative methods to record (ICT)</a:t>
              </a:r>
            </a:p>
            <a:p>
              <a:pPr marL="285750" indent="-285750">
                <a:buFont typeface="Arial" panose="020B0604020202020204" pitchFamily="34" charset="0"/>
                <a:buChar char="•"/>
              </a:pPr>
              <a:r>
                <a:rPr lang="en-GB" sz="1200" dirty="0"/>
                <a:t>A set of school values that all staff/children are encouraged to demonstrate.</a:t>
              </a:r>
            </a:p>
            <a:p>
              <a:pPr marL="285750" indent="-285750">
                <a:buFont typeface="Arial" panose="020B0604020202020204" pitchFamily="34" charset="0"/>
                <a:buChar char="•"/>
              </a:pPr>
              <a:r>
                <a:rPr lang="en-GB" sz="1200" dirty="0"/>
                <a:t>High expectations for all.</a:t>
              </a:r>
            </a:p>
            <a:p>
              <a:pPr marL="285750" indent="-285750">
                <a:buFont typeface="Arial" panose="020B0604020202020204" pitchFamily="34" charset="0"/>
                <a:buChar char="•"/>
              </a:pPr>
              <a:r>
                <a:rPr lang="en-GB" sz="1200" dirty="0"/>
                <a:t>SLT on the gates of the school of a morning/after school to speak to.</a:t>
              </a:r>
            </a:p>
            <a:p>
              <a:pPr marL="285750" indent="-285750">
                <a:buFont typeface="Arial" panose="020B0604020202020204" pitchFamily="34" charset="0"/>
                <a:buChar char="•"/>
              </a:pPr>
              <a:r>
                <a:rPr lang="en-GB" sz="1200" dirty="0"/>
                <a:t>A dedicated, caring pastoral team.  </a:t>
              </a:r>
            </a:p>
            <a:p>
              <a:pPr marL="285750" indent="-285750">
                <a:buFont typeface="Arial" panose="020B0604020202020204" pitchFamily="34" charset="0"/>
                <a:buChar char="•"/>
              </a:pPr>
              <a:r>
                <a:rPr lang="en-GB" sz="1200" dirty="0"/>
                <a:t>Visual Timetables</a:t>
              </a:r>
            </a:p>
          </p:txBody>
        </p:sp>
        <p:sp>
          <p:nvSpPr>
            <p:cNvPr id="20" name="TextBox 19">
              <a:extLst>
                <a:ext uri="{FF2B5EF4-FFF2-40B4-BE49-F238E27FC236}">
                  <a16:creationId xmlns:a16="http://schemas.microsoft.com/office/drawing/2014/main" id="{977DDE35-8598-E5D4-0780-9B9C4D115564}"/>
                </a:ext>
              </a:extLst>
            </p:cNvPr>
            <p:cNvSpPr txBox="1"/>
            <p:nvPr/>
          </p:nvSpPr>
          <p:spPr>
            <a:xfrm>
              <a:off x="6954254" y="584462"/>
              <a:ext cx="4027278" cy="1384995"/>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GB" sz="1200" dirty="0"/>
                <a:t>Involve external agencies to gain advice and support.</a:t>
              </a:r>
            </a:p>
            <a:p>
              <a:pPr marL="285750" indent="-285750">
                <a:buFont typeface="Arial" panose="020B0604020202020204" pitchFamily="34" charset="0"/>
                <a:buChar char="•"/>
              </a:pPr>
              <a:r>
                <a:rPr lang="en-GB" sz="1200" dirty="0"/>
                <a:t>What has been tried in the graduated approach already?</a:t>
              </a:r>
            </a:p>
            <a:p>
              <a:pPr marL="285750" indent="-285750">
                <a:buFont typeface="Arial" panose="020B0604020202020204" pitchFamily="34" charset="0"/>
                <a:buChar char="•"/>
              </a:pPr>
              <a:r>
                <a:rPr lang="en-GB" sz="1200" dirty="0"/>
                <a:t>Recommendations acted upon, evidence collated for review and discussion.  </a:t>
              </a:r>
            </a:p>
            <a:p>
              <a:pPr marL="285750" indent="-285750">
                <a:buFont typeface="Arial" panose="020B0604020202020204" pitchFamily="34" charset="0"/>
                <a:buChar char="•"/>
              </a:pPr>
              <a:r>
                <a:rPr lang="en-GB" sz="1200" dirty="0"/>
                <a:t>ECHP/SSPP (where applicable)</a:t>
              </a:r>
            </a:p>
          </p:txBody>
        </p:sp>
      </p:grpSp>
      <p:grpSp>
        <p:nvGrpSpPr>
          <p:cNvPr id="6" name="Group 5">
            <a:extLst>
              <a:ext uri="{FF2B5EF4-FFF2-40B4-BE49-F238E27FC236}">
                <a16:creationId xmlns:a16="http://schemas.microsoft.com/office/drawing/2014/main" id="{47237099-EBA9-38FE-B275-F93937806866}"/>
              </a:ext>
            </a:extLst>
          </p:cNvPr>
          <p:cNvGrpSpPr/>
          <p:nvPr/>
        </p:nvGrpSpPr>
        <p:grpSpPr>
          <a:xfrm>
            <a:off x="295093" y="858193"/>
            <a:ext cx="6349903" cy="4702790"/>
            <a:chOff x="295093" y="858193"/>
            <a:chExt cx="6349903" cy="4702790"/>
          </a:xfrm>
        </p:grpSpPr>
        <p:sp>
          <p:nvSpPr>
            <p:cNvPr id="5" name="TextBox 4">
              <a:extLst>
                <a:ext uri="{FF2B5EF4-FFF2-40B4-BE49-F238E27FC236}">
                  <a16:creationId xmlns:a16="http://schemas.microsoft.com/office/drawing/2014/main" id="{91B46261-836F-CE9B-C1CF-F75CD5AA93AA}"/>
                </a:ext>
              </a:extLst>
            </p:cNvPr>
            <p:cNvSpPr txBox="1"/>
            <p:nvPr/>
          </p:nvSpPr>
          <p:spPr>
            <a:xfrm>
              <a:off x="544986" y="5191651"/>
              <a:ext cx="6100010" cy="369332"/>
            </a:xfrm>
            <a:prstGeom prst="rect">
              <a:avLst/>
            </a:prstGeom>
            <a:noFill/>
          </p:spPr>
          <p:txBody>
            <a:bodyPr wrap="square">
              <a:spAutoFit/>
            </a:bodyPr>
            <a:lstStyle/>
            <a:p>
              <a:r>
                <a:rPr lang="en-GB" b="1" dirty="0"/>
                <a:t>LA Local Offer - </a:t>
              </a:r>
              <a:r>
                <a:rPr lang="en-GB" dirty="0">
                  <a:hlinkClick r:id="rId3"/>
                </a:rPr>
                <a:t>Home - Local Offer Birmingham</a:t>
              </a:r>
              <a:endParaRPr lang="en-GB" dirty="0"/>
            </a:p>
          </p:txBody>
        </p:sp>
        <p:sp>
          <p:nvSpPr>
            <p:cNvPr id="12" name="TextBox 11">
              <a:extLst>
                <a:ext uri="{FF2B5EF4-FFF2-40B4-BE49-F238E27FC236}">
                  <a16:creationId xmlns:a16="http://schemas.microsoft.com/office/drawing/2014/main" id="{52AA5C28-DD0D-8B1D-22FD-3CB7A2A405ED}"/>
                </a:ext>
              </a:extLst>
            </p:cNvPr>
            <p:cNvSpPr txBox="1"/>
            <p:nvPr/>
          </p:nvSpPr>
          <p:spPr>
            <a:xfrm>
              <a:off x="295093" y="858193"/>
              <a:ext cx="2226394" cy="3416320"/>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GB" sz="1200" dirty="0"/>
                <a:t>Evidence based interventions, little &amp; often</a:t>
              </a:r>
            </a:p>
            <a:p>
              <a:pPr marL="285750" indent="-285750">
                <a:buFont typeface="Arial" panose="020B0604020202020204" pitchFamily="34" charset="0"/>
                <a:buChar char="•"/>
              </a:pPr>
              <a:r>
                <a:rPr lang="en-GB" sz="1200" dirty="0"/>
                <a:t>Organised intervention time of an afternoon that doesn’t impact core subjects.</a:t>
              </a:r>
            </a:p>
            <a:p>
              <a:pPr marL="285750" indent="-285750">
                <a:buFont typeface="Arial" panose="020B0604020202020204" pitchFamily="34" charset="0"/>
                <a:buChar char="•"/>
              </a:pPr>
              <a:r>
                <a:rPr lang="en-GB" sz="1200" dirty="0"/>
                <a:t>Jointly planned interventions &amp; support from teacher, TA, SENDCO</a:t>
              </a:r>
            </a:p>
            <a:p>
              <a:pPr marL="285750" indent="-285750">
                <a:buFont typeface="Arial" panose="020B0604020202020204" pitchFamily="34" charset="0"/>
                <a:buChar char="•"/>
              </a:pPr>
              <a:r>
                <a:rPr lang="en-GB" sz="1200" dirty="0"/>
                <a:t>Intervention Impact Plans completed and reviewed termly.  </a:t>
              </a:r>
            </a:p>
            <a:p>
              <a:pPr marL="285750" indent="-285750">
                <a:buFont typeface="Arial" panose="020B0604020202020204" pitchFamily="34" charset="0"/>
                <a:buChar char="•"/>
              </a:pPr>
              <a:r>
                <a:rPr lang="en-GB" sz="1200" dirty="0"/>
                <a:t>ILP’s (Individual Learning Plans) with achievable targets set that are reviewed termly. </a:t>
              </a:r>
            </a:p>
          </p:txBody>
        </p:sp>
      </p:grpSp>
      <p:pic>
        <p:nvPicPr>
          <p:cNvPr id="24" name="Picture 23">
            <a:extLst>
              <a:ext uri="{FF2B5EF4-FFF2-40B4-BE49-F238E27FC236}">
                <a16:creationId xmlns:a16="http://schemas.microsoft.com/office/drawing/2014/main" id="{8808BDB4-C94F-C2B6-76FD-4096BE97366C}"/>
              </a:ext>
            </a:extLst>
          </p:cNvPr>
          <p:cNvPicPr>
            <a:picLocks noChangeAspect="1"/>
          </p:cNvPicPr>
          <p:nvPr/>
        </p:nvPicPr>
        <p:blipFill>
          <a:blip r:embed="rId4"/>
          <a:stretch>
            <a:fillRect/>
          </a:stretch>
        </p:blipFill>
        <p:spPr>
          <a:xfrm>
            <a:off x="11028853" y="187911"/>
            <a:ext cx="952758" cy="786648"/>
          </a:xfrm>
          <a:prstGeom prst="rect">
            <a:avLst/>
          </a:prstGeom>
        </p:spPr>
      </p:pic>
    </p:spTree>
    <p:extLst>
      <p:ext uri="{BB962C8B-B14F-4D97-AF65-F5344CB8AC3E}">
        <p14:creationId xmlns:p14="http://schemas.microsoft.com/office/powerpoint/2010/main" val="23975588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3D262BB-2F0F-BAD3-2C1E-4CBFAEEDEB40}"/>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EA55574F-E5B2-D8DE-1A13-60EEB6D3B1A1}"/>
              </a:ext>
            </a:extLst>
          </p:cNvPr>
          <p:cNvSpPr>
            <a:spLocks noGrp="1"/>
          </p:cNvSpPr>
          <p:nvPr>
            <p:ph type="title"/>
          </p:nvPr>
        </p:nvSpPr>
        <p:spPr>
          <a:xfrm>
            <a:off x="677334" y="609600"/>
            <a:ext cx="8596668" cy="1320800"/>
          </a:xfrm>
        </p:spPr>
        <p:txBody>
          <a:bodyPr>
            <a:normAutofit/>
          </a:bodyPr>
          <a:lstStyle/>
          <a:p>
            <a:pPr algn="ctr"/>
            <a:r>
              <a:rPr lang="en-GB" b="1" dirty="0"/>
              <a:t>Glossary of Terms</a:t>
            </a:r>
          </a:p>
        </p:txBody>
      </p:sp>
      <p:sp>
        <p:nvSpPr>
          <p:cNvPr id="3" name="Content Placeholder 2">
            <a:extLst>
              <a:ext uri="{FF2B5EF4-FFF2-40B4-BE49-F238E27FC236}">
                <a16:creationId xmlns:a16="http://schemas.microsoft.com/office/drawing/2014/main" id="{EC1C125F-3E82-481A-366E-7DFB6750792A}"/>
              </a:ext>
            </a:extLst>
          </p:cNvPr>
          <p:cNvSpPr>
            <a:spLocks noGrp="1"/>
          </p:cNvSpPr>
          <p:nvPr>
            <p:ph idx="1"/>
          </p:nvPr>
        </p:nvSpPr>
        <p:spPr>
          <a:xfrm>
            <a:off x="677334" y="1484379"/>
            <a:ext cx="8596668" cy="3880773"/>
          </a:xfrm>
        </p:spPr>
        <p:txBody>
          <a:bodyPr>
            <a:normAutofit/>
          </a:bodyPr>
          <a:lstStyle/>
          <a:p>
            <a:r>
              <a:rPr lang="en-GB" b="1" dirty="0"/>
              <a:t>Adaptations</a:t>
            </a:r>
            <a:r>
              <a:rPr lang="en-GB" dirty="0"/>
              <a:t> - ‘Being responsive to information about learning, then adjusting teaching to better match pupil need.’ EEF Additional and/ or different provision Special educational provision that is additional to or different from the support typically available to other children of the same age.</a:t>
            </a:r>
          </a:p>
          <a:p>
            <a:r>
              <a:rPr lang="en-GB" b="1" dirty="0"/>
              <a:t>Attainment </a:t>
            </a:r>
            <a:r>
              <a:rPr lang="en-GB" dirty="0"/>
              <a:t>- A thing achieved, especially a skill or educational achievement. </a:t>
            </a:r>
          </a:p>
          <a:p>
            <a:r>
              <a:rPr lang="en-GB" b="1" dirty="0"/>
              <a:t>Cognition </a:t>
            </a:r>
            <a:r>
              <a:rPr lang="en-GB" dirty="0"/>
              <a:t>- The mental action or process of acquiring knowledge and understanding through thought, experience, and the senses.</a:t>
            </a:r>
          </a:p>
          <a:p>
            <a:r>
              <a:rPr lang="en-GB" b="1" dirty="0"/>
              <a:t>EHCP – </a:t>
            </a:r>
            <a:r>
              <a:rPr lang="en-GB" dirty="0"/>
              <a:t>Educational Health Care Plan</a:t>
            </a:r>
          </a:p>
          <a:p>
            <a:r>
              <a:rPr lang="en-GB" b="1" dirty="0"/>
              <a:t>Emotional regulation </a:t>
            </a:r>
            <a:r>
              <a:rPr lang="en-GB" dirty="0"/>
              <a:t>- The ability to control the experience and expression of emotions. </a:t>
            </a:r>
          </a:p>
          <a:p>
            <a:r>
              <a:rPr lang="en-GB" b="1" dirty="0"/>
              <a:t>Facilitate </a:t>
            </a:r>
            <a:r>
              <a:rPr lang="en-GB" dirty="0"/>
              <a:t>- To make an action or process easier. </a:t>
            </a:r>
          </a:p>
        </p:txBody>
      </p:sp>
      <p:pic>
        <p:nvPicPr>
          <p:cNvPr id="6" name="Picture 5">
            <a:extLst>
              <a:ext uri="{FF2B5EF4-FFF2-40B4-BE49-F238E27FC236}">
                <a16:creationId xmlns:a16="http://schemas.microsoft.com/office/drawing/2014/main" id="{8FD80160-679D-0B90-B58D-418EFA355131}"/>
              </a:ext>
            </a:extLst>
          </p:cNvPr>
          <p:cNvPicPr>
            <a:picLocks noChangeAspect="1"/>
          </p:cNvPicPr>
          <p:nvPr/>
        </p:nvPicPr>
        <p:blipFill>
          <a:blip r:embed="rId2"/>
          <a:stretch>
            <a:fillRect/>
          </a:stretch>
        </p:blipFill>
        <p:spPr>
          <a:xfrm>
            <a:off x="10255560" y="340310"/>
            <a:ext cx="1878451" cy="1550949"/>
          </a:xfrm>
          <a:prstGeom prst="rect">
            <a:avLst/>
          </a:prstGeom>
        </p:spPr>
      </p:pic>
    </p:spTree>
    <p:extLst>
      <p:ext uri="{BB962C8B-B14F-4D97-AF65-F5344CB8AC3E}">
        <p14:creationId xmlns:p14="http://schemas.microsoft.com/office/powerpoint/2010/main" val="27217999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01C7869-B51B-2372-BF74-E6CBCC558314}"/>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B461D6E1-BEDB-E432-F855-195DACBCC822}"/>
              </a:ext>
            </a:extLst>
          </p:cNvPr>
          <p:cNvSpPr>
            <a:spLocks noGrp="1"/>
          </p:cNvSpPr>
          <p:nvPr>
            <p:ph type="title"/>
          </p:nvPr>
        </p:nvSpPr>
        <p:spPr>
          <a:xfrm>
            <a:off x="677334" y="609600"/>
            <a:ext cx="8596668" cy="1320800"/>
          </a:xfrm>
        </p:spPr>
        <p:txBody>
          <a:bodyPr>
            <a:normAutofit/>
          </a:bodyPr>
          <a:lstStyle/>
          <a:p>
            <a:pPr algn="ctr"/>
            <a:r>
              <a:rPr lang="en-GB" b="1" dirty="0"/>
              <a:t>Glossary of terms</a:t>
            </a:r>
          </a:p>
        </p:txBody>
      </p:sp>
      <p:sp>
        <p:nvSpPr>
          <p:cNvPr id="3" name="Content Placeholder 2">
            <a:extLst>
              <a:ext uri="{FF2B5EF4-FFF2-40B4-BE49-F238E27FC236}">
                <a16:creationId xmlns:a16="http://schemas.microsoft.com/office/drawing/2014/main" id="{FFEA92B5-BCBD-0CD3-4D97-8AE3B8BF9D9E}"/>
              </a:ext>
            </a:extLst>
          </p:cNvPr>
          <p:cNvSpPr>
            <a:spLocks noGrp="1"/>
          </p:cNvSpPr>
          <p:nvPr>
            <p:ph idx="1"/>
          </p:nvPr>
        </p:nvSpPr>
        <p:spPr>
          <a:xfrm>
            <a:off x="717698" y="1270000"/>
            <a:ext cx="8596668" cy="3880773"/>
          </a:xfrm>
        </p:spPr>
        <p:txBody>
          <a:bodyPr>
            <a:normAutofit fontScale="85000" lnSpcReduction="10000"/>
          </a:bodyPr>
          <a:lstStyle/>
          <a:p>
            <a:pPr>
              <a:lnSpc>
                <a:spcPct val="90000"/>
              </a:lnSpc>
            </a:pPr>
            <a:endParaRPr lang="en-GB" sz="1400" b="1" dirty="0"/>
          </a:p>
          <a:p>
            <a:pPr>
              <a:lnSpc>
                <a:spcPct val="90000"/>
              </a:lnSpc>
            </a:pPr>
            <a:r>
              <a:rPr lang="en-GB" b="1" dirty="0"/>
              <a:t>Graduated Approach - </a:t>
            </a:r>
            <a:r>
              <a:rPr lang="en-GB" dirty="0"/>
              <a:t>A graduated approach is a continuous cycle of assess, plan, do, review used to provide support for individuals who have, or may have, additional needs. </a:t>
            </a:r>
          </a:p>
          <a:p>
            <a:pPr>
              <a:lnSpc>
                <a:spcPct val="90000"/>
              </a:lnSpc>
            </a:pPr>
            <a:r>
              <a:rPr lang="en-GB" b="1" dirty="0"/>
              <a:t>High Quality Teaching (HQT) - </a:t>
            </a:r>
            <a:r>
              <a:rPr lang="en-GB" dirty="0"/>
              <a:t>High-quality teaching is a dynamic approach that combines expert subject knowledge with effective strategies to create an inclusive and supportive learning environment where students are challenged and engaged. </a:t>
            </a:r>
          </a:p>
          <a:p>
            <a:pPr>
              <a:lnSpc>
                <a:spcPct val="90000"/>
              </a:lnSpc>
            </a:pPr>
            <a:r>
              <a:rPr lang="en-GB" b="1" dirty="0"/>
              <a:t>ILP (Individual Learning Plan) – </a:t>
            </a:r>
            <a:r>
              <a:rPr lang="en-GB" dirty="0"/>
              <a:t>These set targets for your child to work towards and help staff to support learning.  </a:t>
            </a:r>
          </a:p>
          <a:p>
            <a:pPr>
              <a:lnSpc>
                <a:spcPct val="90000"/>
              </a:lnSpc>
            </a:pPr>
            <a:r>
              <a:rPr lang="en-GB" b="1" dirty="0"/>
              <a:t>Intensive Interaction -  </a:t>
            </a:r>
            <a:r>
              <a:rPr lang="en-GB" dirty="0"/>
              <a:t>Intensive Interaction involves a communication partner carefully observing and responding to the individual's actions, body language, and sounds to build a shared connection and develop early communication skills like enjoyment, attention, and turn-taking.</a:t>
            </a:r>
          </a:p>
          <a:p>
            <a:pPr>
              <a:lnSpc>
                <a:spcPct val="90000"/>
              </a:lnSpc>
            </a:pPr>
            <a:r>
              <a:rPr lang="en-GB" b="1" dirty="0"/>
              <a:t> Interventions - </a:t>
            </a:r>
            <a:r>
              <a:rPr lang="en-GB" dirty="0"/>
              <a:t>A specific program or set of steps to help a child improve in an area of need. </a:t>
            </a:r>
          </a:p>
          <a:p>
            <a:pPr>
              <a:lnSpc>
                <a:spcPct val="90000"/>
              </a:lnSpc>
            </a:pPr>
            <a:r>
              <a:rPr lang="en-GB" b="1" dirty="0"/>
              <a:t>Key Person - </a:t>
            </a:r>
            <a:r>
              <a:rPr lang="en-GB" dirty="0"/>
              <a:t>A named person who supports an individual child in their development and acts as the main point of contact with their parents or carers.</a:t>
            </a:r>
          </a:p>
          <a:p>
            <a:pPr marL="0" indent="0">
              <a:lnSpc>
                <a:spcPct val="90000"/>
              </a:lnSpc>
              <a:buNone/>
            </a:pPr>
            <a:endParaRPr lang="en-GB" sz="1400" dirty="0"/>
          </a:p>
        </p:txBody>
      </p:sp>
      <p:pic>
        <p:nvPicPr>
          <p:cNvPr id="5" name="Picture 4">
            <a:extLst>
              <a:ext uri="{FF2B5EF4-FFF2-40B4-BE49-F238E27FC236}">
                <a16:creationId xmlns:a16="http://schemas.microsoft.com/office/drawing/2014/main" id="{BDBD82ED-DABB-973A-3C71-66BDCB24EE27}"/>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171859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F92371D-FC36-D97D-78FA-BB983A02895C}"/>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D2FBFC07-FEF4-6032-9C14-F4A0334D0431}"/>
              </a:ext>
            </a:extLst>
          </p:cNvPr>
          <p:cNvSpPr>
            <a:spLocks noGrp="1"/>
          </p:cNvSpPr>
          <p:nvPr>
            <p:ph type="title"/>
          </p:nvPr>
        </p:nvSpPr>
        <p:spPr>
          <a:xfrm>
            <a:off x="677334" y="609600"/>
            <a:ext cx="8596668" cy="1320800"/>
          </a:xfrm>
        </p:spPr>
        <p:txBody>
          <a:bodyPr>
            <a:normAutofit/>
          </a:bodyPr>
          <a:lstStyle/>
          <a:p>
            <a:pPr algn="ctr"/>
            <a:r>
              <a:rPr lang="en-GB" b="1" dirty="0"/>
              <a:t>Glossary of Terms</a:t>
            </a:r>
          </a:p>
        </p:txBody>
      </p:sp>
      <p:sp>
        <p:nvSpPr>
          <p:cNvPr id="3" name="Content Placeholder 2">
            <a:extLst>
              <a:ext uri="{FF2B5EF4-FFF2-40B4-BE49-F238E27FC236}">
                <a16:creationId xmlns:a16="http://schemas.microsoft.com/office/drawing/2014/main" id="{78F8D7F2-65F8-1072-58D7-3E55728A0225}"/>
              </a:ext>
            </a:extLst>
          </p:cNvPr>
          <p:cNvSpPr>
            <a:spLocks noGrp="1"/>
          </p:cNvSpPr>
          <p:nvPr>
            <p:ph idx="1"/>
          </p:nvPr>
        </p:nvSpPr>
        <p:spPr>
          <a:xfrm>
            <a:off x="697876" y="1595641"/>
            <a:ext cx="8596668" cy="3880773"/>
          </a:xfrm>
        </p:spPr>
        <p:txBody>
          <a:bodyPr>
            <a:normAutofit fontScale="85000" lnSpcReduction="10000"/>
          </a:bodyPr>
          <a:lstStyle/>
          <a:p>
            <a:pPr>
              <a:lnSpc>
                <a:spcPct val="90000"/>
              </a:lnSpc>
            </a:pPr>
            <a:r>
              <a:rPr lang="en-GB" b="1" dirty="0"/>
              <a:t>Ordinarily Available Provision - </a:t>
            </a:r>
            <a:r>
              <a:rPr lang="en-GB" dirty="0"/>
              <a:t>The support available in all education settings that removes barriers to learning for children and young people with SEND.</a:t>
            </a:r>
          </a:p>
          <a:p>
            <a:pPr>
              <a:lnSpc>
                <a:spcPct val="90000"/>
              </a:lnSpc>
            </a:pPr>
            <a:r>
              <a:rPr lang="en-GB" b="1" dirty="0"/>
              <a:t>Provision - </a:t>
            </a:r>
            <a:r>
              <a:rPr lang="en-GB" dirty="0"/>
              <a:t>The action of providing or supplying something for use. </a:t>
            </a:r>
          </a:p>
          <a:p>
            <a:pPr>
              <a:lnSpc>
                <a:spcPct val="90000"/>
              </a:lnSpc>
            </a:pPr>
            <a:r>
              <a:rPr lang="en-GB" b="1" dirty="0"/>
              <a:t>Reasonable adjustments - </a:t>
            </a:r>
            <a:r>
              <a:rPr lang="en-GB" dirty="0"/>
              <a:t>The Equality Act (2010) states schools are required to make ‘reasonable adjustments’ so that all children can access their facilities and services.</a:t>
            </a:r>
          </a:p>
          <a:p>
            <a:pPr>
              <a:lnSpc>
                <a:spcPct val="90000"/>
              </a:lnSpc>
            </a:pPr>
            <a:r>
              <a:rPr lang="en-GB" b="1" dirty="0"/>
              <a:t>Self-regulate/self-regulation </a:t>
            </a:r>
            <a:r>
              <a:rPr lang="en-GB" dirty="0"/>
              <a:t>- The ability to manage one’s own behaviour and emotions. </a:t>
            </a:r>
          </a:p>
          <a:p>
            <a:pPr>
              <a:lnSpc>
                <a:spcPct val="90000"/>
              </a:lnSpc>
            </a:pPr>
            <a:r>
              <a:rPr lang="en-GB" b="1" dirty="0"/>
              <a:t>Sensory menu/diet </a:t>
            </a:r>
            <a:r>
              <a:rPr lang="en-GB" dirty="0"/>
              <a:t>-  A sensory diet</a:t>
            </a:r>
            <a:r>
              <a:rPr lang="en-GB" b="1" dirty="0"/>
              <a:t> </a:t>
            </a:r>
            <a:r>
              <a:rPr lang="en-GB" dirty="0"/>
              <a:t>is a specific set of sensory activities structured to meet the individual sensory needs of each child. </a:t>
            </a:r>
          </a:p>
          <a:p>
            <a:pPr>
              <a:lnSpc>
                <a:spcPct val="90000"/>
              </a:lnSpc>
            </a:pPr>
            <a:r>
              <a:rPr lang="en-GB" b="1" dirty="0"/>
              <a:t>SEN Support Plan (SSPP) </a:t>
            </a:r>
            <a:r>
              <a:rPr lang="en-GB" dirty="0"/>
              <a:t>-  An SEN support plan involves collaboration between early years practitioners, the SENCO, and parents to identify a child's needs and agree on specific support strategies to achieve defined outcomes. </a:t>
            </a:r>
          </a:p>
          <a:p>
            <a:pPr>
              <a:lnSpc>
                <a:spcPct val="90000"/>
              </a:lnSpc>
            </a:pPr>
            <a:r>
              <a:rPr lang="en-GB" b="1" dirty="0"/>
              <a:t>Statutory Assessment </a:t>
            </a:r>
            <a:r>
              <a:rPr lang="en-GB" dirty="0"/>
              <a:t>- An investigation made by local authorities into what the special educational needs of a child are and what provisions are needed to meet those needs. </a:t>
            </a:r>
          </a:p>
          <a:p>
            <a:pPr>
              <a:lnSpc>
                <a:spcPct val="90000"/>
              </a:lnSpc>
            </a:pPr>
            <a:r>
              <a:rPr lang="en-GB" b="1" dirty="0"/>
              <a:t>Transition - </a:t>
            </a:r>
            <a:r>
              <a:rPr lang="en-GB" dirty="0"/>
              <a:t>The process of moving between: - different stages of schooling or educational settings. - different places i.e. rooms within the nursery - different activities.</a:t>
            </a:r>
          </a:p>
          <a:p>
            <a:pPr>
              <a:lnSpc>
                <a:spcPct val="90000"/>
              </a:lnSpc>
            </a:pPr>
            <a:endParaRPr lang="en-GB" sz="1400" dirty="0"/>
          </a:p>
        </p:txBody>
      </p:sp>
      <p:pic>
        <p:nvPicPr>
          <p:cNvPr id="5" name="Picture 4">
            <a:extLst>
              <a:ext uri="{FF2B5EF4-FFF2-40B4-BE49-F238E27FC236}">
                <a16:creationId xmlns:a16="http://schemas.microsoft.com/office/drawing/2014/main" id="{C27A7FE5-6299-1AF6-E0AB-37C838736EC9}"/>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2093693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D2047-5DAD-C1AF-0388-1411C9AFB31E}"/>
              </a:ext>
            </a:extLst>
          </p:cNvPr>
          <p:cNvSpPr>
            <a:spLocks noGrp="1"/>
          </p:cNvSpPr>
          <p:nvPr>
            <p:ph type="title"/>
          </p:nvPr>
        </p:nvSpPr>
        <p:spPr/>
        <p:txBody>
          <a:bodyPr/>
          <a:lstStyle/>
          <a:p>
            <a:pPr algn="ctr"/>
            <a:r>
              <a:rPr lang="en-GB" b="1" dirty="0"/>
              <a:t>Types of SEND </a:t>
            </a:r>
          </a:p>
        </p:txBody>
      </p:sp>
      <p:sp>
        <p:nvSpPr>
          <p:cNvPr id="3" name="Content Placeholder 2">
            <a:extLst>
              <a:ext uri="{FF2B5EF4-FFF2-40B4-BE49-F238E27FC236}">
                <a16:creationId xmlns:a16="http://schemas.microsoft.com/office/drawing/2014/main" id="{033F51C3-4B64-3814-EC04-E47DE01F41DB}"/>
              </a:ext>
            </a:extLst>
          </p:cNvPr>
          <p:cNvSpPr>
            <a:spLocks noGrp="1"/>
          </p:cNvSpPr>
          <p:nvPr>
            <p:ph idx="1"/>
          </p:nvPr>
        </p:nvSpPr>
        <p:spPr>
          <a:xfrm>
            <a:off x="677333" y="1296649"/>
            <a:ext cx="8596668" cy="884420"/>
          </a:xfrm>
        </p:spPr>
        <p:txBody>
          <a:bodyPr/>
          <a:lstStyle/>
          <a:p>
            <a:r>
              <a:rPr lang="en-GB" dirty="0"/>
              <a:t>Our school provides provision that is ‘additional to’ and/or ‘different from’ provision for a range of needs.  These fall into 4 categories:</a:t>
            </a:r>
          </a:p>
          <a:p>
            <a:pPr marL="0" indent="0">
              <a:buNone/>
            </a:pPr>
            <a:endParaRPr lang="en-GB" dirty="0"/>
          </a:p>
          <a:p>
            <a:endParaRPr lang="en-GB" dirty="0"/>
          </a:p>
        </p:txBody>
      </p:sp>
      <p:pic>
        <p:nvPicPr>
          <p:cNvPr id="4" name="Picture 3">
            <a:extLst>
              <a:ext uri="{FF2B5EF4-FFF2-40B4-BE49-F238E27FC236}">
                <a16:creationId xmlns:a16="http://schemas.microsoft.com/office/drawing/2014/main" id="{FCC9CA25-02A9-9951-2CC1-ED5E84C6CE17}"/>
              </a:ext>
            </a:extLst>
          </p:cNvPr>
          <p:cNvPicPr>
            <a:picLocks noChangeAspect="1"/>
          </p:cNvPicPr>
          <p:nvPr/>
        </p:nvPicPr>
        <p:blipFill>
          <a:blip r:embed="rId2"/>
          <a:stretch>
            <a:fillRect/>
          </a:stretch>
        </p:blipFill>
        <p:spPr>
          <a:xfrm>
            <a:off x="10103160" y="187910"/>
            <a:ext cx="1878451" cy="1550949"/>
          </a:xfrm>
          <a:prstGeom prst="rect">
            <a:avLst/>
          </a:prstGeom>
        </p:spPr>
      </p:pic>
      <p:sp>
        <p:nvSpPr>
          <p:cNvPr id="7" name="TextBox 6">
            <a:extLst>
              <a:ext uri="{FF2B5EF4-FFF2-40B4-BE49-F238E27FC236}">
                <a16:creationId xmlns:a16="http://schemas.microsoft.com/office/drawing/2014/main" id="{8BF7FB19-B81D-BC46-7CE7-246F50EB6AAB}"/>
              </a:ext>
            </a:extLst>
          </p:cNvPr>
          <p:cNvSpPr txBox="1"/>
          <p:nvPr/>
        </p:nvSpPr>
        <p:spPr>
          <a:xfrm>
            <a:off x="928206" y="2168457"/>
            <a:ext cx="2780677" cy="1200329"/>
          </a:xfrm>
          <a:prstGeom prst="rec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ctr"/>
            <a:r>
              <a:rPr lang="en-GB" b="1" dirty="0"/>
              <a:t>Communication &amp; interaction</a:t>
            </a:r>
          </a:p>
          <a:p>
            <a:pPr algn="ctr"/>
            <a:r>
              <a:rPr lang="en-GB" dirty="0"/>
              <a:t> e.g. autism, speech and language difficulties</a:t>
            </a:r>
          </a:p>
        </p:txBody>
      </p:sp>
      <p:sp>
        <p:nvSpPr>
          <p:cNvPr id="8" name="TextBox 7">
            <a:extLst>
              <a:ext uri="{FF2B5EF4-FFF2-40B4-BE49-F238E27FC236}">
                <a16:creationId xmlns:a16="http://schemas.microsoft.com/office/drawing/2014/main" id="{0A6F5C0A-DF3B-C235-3D86-B3051B0C1205}"/>
              </a:ext>
            </a:extLst>
          </p:cNvPr>
          <p:cNvSpPr txBox="1"/>
          <p:nvPr/>
        </p:nvSpPr>
        <p:spPr>
          <a:xfrm>
            <a:off x="4975666" y="2142231"/>
            <a:ext cx="2780677" cy="1200329"/>
          </a:xfrm>
          <a:prstGeom prst="rec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ctr"/>
            <a:r>
              <a:rPr lang="en-GB" b="1" dirty="0"/>
              <a:t>Cognition &amp; learning </a:t>
            </a:r>
          </a:p>
          <a:p>
            <a:pPr algn="ctr"/>
            <a:r>
              <a:rPr lang="en-GB" dirty="0"/>
              <a:t> e.g. dyslexia, dyspraxia, dyscalculia, Downs Syndrome</a:t>
            </a:r>
          </a:p>
        </p:txBody>
      </p:sp>
      <p:sp>
        <p:nvSpPr>
          <p:cNvPr id="9" name="TextBox 8">
            <a:extLst>
              <a:ext uri="{FF2B5EF4-FFF2-40B4-BE49-F238E27FC236}">
                <a16:creationId xmlns:a16="http://schemas.microsoft.com/office/drawing/2014/main" id="{9C2ED42E-2D29-EB1F-BBA7-A6A94AC28B64}"/>
              </a:ext>
            </a:extLst>
          </p:cNvPr>
          <p:cNvSpPr txBox="1"/>
          <p:nvPr/>
        </p:nvSpPr>
        <p:spPr>
          <a:xfrm>
            <a:off x="928206" y="3826409"/>
            <a:ext cx="2780677" cy="1477328"/>
          </a:xfrm>
          <a:prstGeom prst="rec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ctr"/>
            <a:r>
              <a:rPr lang="en-GB" b="1" dirty="0"/>
              <a:t>Social, emotional &amp; mental health </a:t>
            </a:r>
          </a:p>
          <a:p>
            <a:pPr algn="ctr"/>
            <a:r>
              <a:rPr lang="en-GB" dirty="0"/>
              <a:t>e.g. attention deficit hyperactivity disorder (ADHD) </a:t>
            </a:r>
          </a:p>
        </p:txBody>
      </p:sp>
      <p:sp>
        <p:nvSpPr>
          <p:cNvPr id="10" name="TextBox 9">
            <a:extLst>
              <a:ext uri="{FF2B5EF4-FFF2-40B4-BE49-F238E27FC236}">
                <a16:creationId xmlns:a16="http://schemas.microsoft.com/office/drawing/2014/main" id="{60D444FD-5E2E-3795-9B09-B5C866EB6068}"/>
              </a:ext>
            </a:extLst>
          </p:cNvPr>
          <p:cNvSpPr txBox="1"/>
          <p:nvPr/>
        </p:nvSpPr>
        <p:spPr>
          <a:xfrm>
            <a:off x="4975666" y="3826409"/>
            <a:ext cx="2780677" cy="1477328"/>
          </a:xfrm>
          <a:prstGeom prst="rec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ctr"/>
            <a:r>
              <a:rPr lang="en-GB" b="1" dirty="0"/>
              <a:t>Sensory &amp;/ or physical needs </a:t>
            </a:r>
          </a:p>
          <a:p>
            <a:pPr algn="ctr"/>
            <a:r>
              <a:rPr lang="en-GB" dirty="0"/>
              <a:t> e.g. visual or hearing impairments, epilepsy, cerebral palsy</a:t>
            </a:r>
            <a:endParaRPr lang="en-GB" b="1" dirty="0"/>
          </a:p>
        </p:txBody>
      </p:sp>
    </p:spTree>
    <p:extLst>
      <p:ext uri="{BB962C8B-B14F-4D97-AF65-F5344CB8AC3E}">
        <p14:creationId xmlns:p14="http://schemas.microsoft.com/office/powerpoint/2010/main" val="3614566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EAA3218-C4B0-5B34-C5DD-172BBBD1E67E}"/>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DB7BB415-91B2-0322-52EB-206B054C0BCF}"/>
              </a:ext>
            </a:extLst>
          </p:cNvPr>
          <p:cNvSpPr>
            <a:spLocks noGrp="1"/>
          </p:cNvSpPr>
          <p:nvPr>
            <p:ph type="title"/>
          </p:nvPr>
        </p:nvSpPr>
        <p:spPr>
          <a:xfrm>
            <a:off x="677334" y="609600"/>
            <a:ext cx="8596668" cy="1320800"/>
          </a:xfrm>
        </p:spPr>
        <p:txBody>
          <a:bodyPr>
            <a:normAutofit/>
          </a:bodyPr>
          <a:lstStyle/>
          <a:p>
            <a:pPr algn="ctr"/>
            <a:r>
              <a:rPr lang="en-GB" b="1" dirty="0"/>
              <a:t>Identification and Assessment</a:t>
            </a:r>
          </a:p>
        </p:txBody>
      </p:sp>
      <p:sp>
        <p:nvSpPr>
          <p:cNvPr id="3" name="Content Placeholder 2">
            <a:extLst>
              <a:ext uri="{FF2B5EF4-FFF2-40B4-BE49-F238E27FC236}">
                <a16:creationId xmlns:a16="http://schemas.microsoft.com/office/drawing/2014/main" id="{3BAC5862-C6A3-17A7-3188-AC59F249DAE4}"/>
              </a:ext>
            </a:extLst>
          </p:cNvPr>
          <p:cNvSpPr>
            <a:spLocks noGrp="1"/>
          </p:cNvSpPr>
          <p:nvPr>
            <p:ph idx="1"/>
          </p:nvPr>
        </p:nvSpPr>
        <p:spPr>
          <a:xfrm>
            <a:off x="554559" y="1741026"/>
            <a:ext cx="8596668" cy="3880773"/>
          </a:xfrm>
        </p:spPr>
        <p:txBody>
          <a:bodyPr>
            <a:normAutofit/>
          </a:bodyPr>
          <a:lstStyle/>
          <a:p>
            <a:r>
              <a:rPr lang="en-GB" b="1" dirty="0"/>
              <a:t>What to do if you think your child might have SEND:</a:t>
            </a:r>
          </a:p>
          <a:p>
            <a:pPr>
              <a:buFontTx/>
              <a:buChar char="-"/>
            </a:pPr>
            <a:r>
              <a:rPr lang="en-GB" dirty="0"/>
              <a:t>Please inform your child’s class teacher regarding your concerns.  They will then contact the school SENDCo via a referral form.  Please pass on the names and contact details of any professionals or services that have been involved in the care of your child previously.  </a:t>
            </a:r>
          </a:p>
          <a:p>
            <a:pPr>
              <a:buFontTx/>
              <a:buChar char="-"/>
            </a:pPr>
            <a:r>
              <a:rPr lang="en-GB" dirty="0"/>
              <a:t>The SENDCo or your child’s class teacher will then discuss with you, the next steps to the referral.  </a:t>
            </a:r>
          </a:p>
        </p:txBody>
      </p:sp>
      <p:pic>
        <p:nvPicPr>
          <p:cNvPr id="5" name="Picture 4">
            <a:extLst>
              <a:ext uri="{FF2B5EF4-FFF2-40B4-BE49-F238E27FC236}">
                <a16:creationId xmlns:a16="http://schemas.microsoft.com/office/drawing/2014/main" id="{C41E5DE9-A204-BC78-A6C7-D481DFBFD235}"/>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341953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49B8D6-5AB6-7772-D65D-88ACAF92B97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5FE70EA-B5D3-3B44-FAC3-266A1CCD8AAD}"/>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1DADAA84-52F3-E550-6799-8CC7CBA7EAA1}"/>
              </a:ext>
            </a:extLst>
          </p:cNvPr>
          <p:cNvSpPr>
            <a:spLocks noGrp="1"/>
          </p:cNvSpPr>
          <p:nvPr>
            <p:ph type="title"/>
          </p:nvPr>
        </p:nvSpPr>
        <p:spPr>
          <a:xfrm>
            <a:off x="677334" y="609600"/>
            <a:ext cx="8596668" cy="1320800"/>
          </a:xfrm>
        </p:spPr>
        <p:txBody>
          <a:bodyPr>
            <a:normAutofit/>
          </a:bodyPr>
          <a:lstStyle/>
          <a:p>
            <a:pPr algn="ctr"/>
            <a:r>
              <a:rPr lang="en-GB" b="1" dirty="0"/>
              <a:t>Identification and Assessment</a:t>
            </a:r>
          </a:p>
        </p:txBody>
      </p:sp>
      <p:sp>
        <p:nvSpPr>
          <p:cNvPr id="3" name="Content Placeholder 2">
            <a:extLst>
              <a:ext uri="{FF2B5EF4-FFF2-40B4-BE49-F238E27FC236}">
                <a16:creationId xmlns:a16="http://schemas.microsoft.com/office/drawing/2014/main" id="{479D4E6C-84AD-5B07-5992-7108330C157F}"/>
              </a:ext>
            </a:extLst>
          </p:cNvPr>
          <p:cNvSpPr>
            <a:spLocks noGrp="1"/>
          </p:cNvSpPr>
          <p:nvPr>
            <p:ph idx="1"/>
          </p:nvPr>
        </p:nvSpPr>
        <p:spPr>
          <a:xfrm>
            <a:off x="601757" y="1554827"/>
            <a:ext cx="8596668" cy="3880773"/>
          </a:xfrm>
        </p:spPr>
        <p:txBody>
          <a:bodyPr>
            <a:normAutofit lnSpcReduction="10000"/>
          </a:bodyPr>
          <a:lstStyle/>
          <a:p>
            <a:pPr>
              <a:lnSpc>
                <a:spcPct val="90000"/>
              </a:lnSpc>
            </a:pPr>
            <a:r>
              <a:rPr lang="en-GB" sz="1500" b="1" dirty="0"/>
              <a:t>How will I know how well my child is doing or if school have concerns?</a:t>
            </a:r>
          </a:p>
          <a:p>
            <a:pPr>
              <a:lnSpc>
                <a:spcPct val="90000"/>
              </a:lnSpc>
              <a:buFontTx/>
              <a:buChar char="-"/>
            </a:pPr>
            <a:r>
              <a:rPr lang="en-GB" sz="1500" dirty="0"/>
              <a:t>You can speak to or arrange a meeting with your child’s class teacher if you have questions or concerns but there are also regular opportunities to discuss your child’s progress at parent workshops, parent evenings and at parent meetings.  </a:t>
            </a:r>
          </a:p>
          <a:p>
            <a:pPr>
              <a:lnSpc>
                <a:spcPct val="90000"/>
              </a:lnSpc>
              <a:buFontTx/>
              <a:buChar char="-"/>
            </a:pPr>
            <a:r>
              <a:rPr lang="en-GB" sz="1500" dirty="0"/>
              <a:t>Throughout your child’s time at Tame Valley Academy, practitioners make regular assessments of children using documents and tools such as: ❖Reception Baseline Assessment (RBA), ❖</a:t>
            </a:r>
            <a:r>
              <a:rPr lang="en-GB" sz="1500" dirty="0" err="1"/>
              <a:t>Wellcomm</a:t>
            </a:r>
            <a:r>
              <a:rPr lang="en-GB" sz="1500" dirty="0"/>
              <a:t> ❖Development matters ❖ DfE Assessment Tool for SEND ❖ NFER ❖RWI (Read, Write Inc.) ❖ SATS ❖ Phonics Screening Check ❖ Multiplication and Times tables check.  If teachers have concerns regarding the outcome of these assessments, they will be in touch (if necessary) to see what we/you can put in place at school/home to support your child.</a:t>
            </a:r>
          </a:p>
          <a:p>
            <a:pPr marL="0" indent="0" algn="ctr">
              <a:lnSpc>
                <a:spcPct val="90000"/>
              </a:lnSpc>
              <a:buNone/>
            </a:pPr>
            <a:r>
              <a:rPr lang="en-GB" sz="1500" b="1" dirty="0"/>
              <a:t>Slower progress and lower attainment will not automatically mean a child is recorded as having a SEND.</a:t>
            </a:r>
            <a:endParaRPr lang="en-GB" sz="1500" dirty="0"/>
          </a:p>
          <a:p>
            <a:pPr marL="0" indent="0">
              <a:lnSpc>
                <a:spcPct val="90000"/>
              </a:lnSpc>
              <a:buNone/>
            </a:pPr>
            <a:r>
              <a:rPr lang="en-GB" sz="1500" dirty="0"/>
              <a:t>Please note, a child’s attendance can directly impact their attainment and experiences in school, we work in partnership with parents and carers to ensure children attend regularly. Attendance of above 95% is encouraged. Missed school days means missed opportunities to learn. Our pastoral team can be contacted via the school office. </a:t>
            </a:r>
          </a:p>
        </p:txBody>
      </p:sp>
      <p:pic>
        <p:nvPicPr>
          <p:cNvPr id="5" name="Picture 4">
            <a:extLst>
              <a:ext uri="{FF2B5EF4-FFF2-40B4-BE49-F238E27FC236}">
                <a16:creationId xmlns:a16="http://schemas.microsoft.com/office/drawing/2014/main" id="{A1ACCA45-13C8-FC62-AE35-5DE2A713DC68}"/>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975585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2DBFB5-AECA-7DD9-3794-C7178377FD55}"/>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D38CCA9-5CD3-94C9-5FFD-6EE0BEA12B61}"/>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28" name="Group 27">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9" name="Straight Connector 28">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1"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Isosceles Triangle 32">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4"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6"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Isosceles Triangle 36">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8" name="Isosceles Triangle 37">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008A79D3-3E8D-DAC1-958F-B305BED906E4}"/>
              </a:ext>
            </a:extLst>
          </p:cNvPr>
          <p:cNvSpPr>
            <a:spLocks noGrp="1"/>
          </p:cNvSpPr>
          <p:nvPr>
            <p:ph type="title"/>
          </p:nvPr>
        </p:nvSpPr>
        <p:spPr>
          <a:xfrm>
            <a:off x="677334" y="609600"/>
            <a:ext cx="8596668" cy="1320800"/>
          </a:xfrm>
        </p:spPr>
        <p:txBody>
          <a:bodyPr>
            <a:normAutofit/>
          </a:bodyPr>
          <a:lstStyle/>
          <a:p>
            <a:pPr algn="ctr"/>
            <a:r>
              <a:rPr lang="en-GB" b="1" dirty="0"/>
              <a:t>Identification and Assessment</a:t>
            </a:r>
          </a:p>
        </p:txBody>
      </p:sp>
      <p:sp>
        <p:nvSpPr>
          <p:cNvPr id="3" name="Content Placeholder 2">
            <a:extLst>
              <a:ext uri="{FF2B5EF4-FFF2-40B4-BE49-F238E27FC236}">
                <a16:creationId xmlns:a16="http://schemas.microsoft.com/office/drawing/2014/main" id="{835BB88A-7FE3-36D8-5A58-D2392E4DB22E}"/>
              </a:ext>
            </a:extLst>
          </p:cNvPr>
          <p:cNvSpPr>
            <a:spLocks noGrp="1"/>
          </p:cNvSpPr>
          <p:nvPr>
            <p:ph idx="1"/>
          </p:nvPr>
        </p:nvSpPr>
        <p:spPr>
          <a:xfrm>
            <a:off x="737832" y="1484379"/>
            <a:ext cx="8596668" cy="3880773"/>
          </a:xfrm>
        </p:spPr>
        <p:txBody>
          <a:bodyPr>
            <a:normAutofit/>
          </a:bodyPr>
          <a:lstStyle/>
          <a:p>
            <a:r>
              <a:rPr lang="en-GB" b="1" dirty="0"/>
              <a:t>How will school support my child’s well-being? </a:t>
            </a:r>
          </a:p>
          <a:p>
            <a:pPr marL="0" indent="0">
              <a:buNone/>
            </a:pPr>
            <a:r>
              <a:rPr lang="en-GB" dirty="0"/>
              <a:t>- We have two pastoral leads (Mrs Hammonds and Mrs Brown) who work with children and families, in order to meet their emotional and social needs. We enjoy working partnerships with many agencies and ensure that support is available through outreach workers and Child and Adolescent Mental Health workers (CAMHS) for families who may need additional support. Tame Valley is committed to the highest standards in protecting and safeguarding the children entrusted to our care. All our staff are trained in Child Protection procedures; and the Head Teacher, Mr Byrne, is specially designated to ensure the safeguarding of all children in school. Our school will support children by promoting a caring and positive environment within the school, encourage self-esteem and self-assertiveness through our school values.</a:t>
            </a:r>
          </a:p>
        </p:txBody>
      </p:sp>
      <p:pic>
        <p:nvPicPr>
          <p:cNvPr id="5" name="Picture 4">
            <a:extLst>
              <a:ext uri="{FF2B5EF4-FFF2-40B4-BE49-F238E27FC236}">
                <a16:creationId xmlns:a16="http://schemas.microsoft.com/office/drawing/2014/main" id="{1447329E-CA05-81B4-B7D2-DD5BCAC6662B}"/>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03810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5F5777B-3EE3-8878-95D9-82A98520D3A8}"/>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6A4FF7EC-823B-539A-82E5-A177CA0A5B93}"/>
              </a:ext>
            </a:extLst>
          </p:cNvPr>
          <p:cNvSpPr>
            <a:spLocks noGrp="1"/>
          </p:cNvSpPr>
          <p:nvPr>
            <p:ph type="title"/>
          </p:nvPr>
        </p:nvSpPr>
        <p:spPr>
          <a:xfrm>
            <a:off x="677334" y="609600"/>
            <a:ext cx="8596668" cy="1320800"/>
          </a:xfrm>
        </p:spPr>
        <p:txBody>
          <a:bodyPr>
            <a:normAutofit/>
          </a:bodyPr>
          <a:lstStyle/>
          <a:p>
            <a:pPr algn="ctr"/>
            <a:r>
              <a:rPr lang="en-GB" b="1" dirty="0"/>
              <a:t>Is SEND Provision Required?</a:t>
            </a:r>
          </a:p>
        </p:txBody>
      </p:sp>
      <p:sp>
        <p:nvSpPr>
          <p:cNvPr id="3" name="Content Placeholder 2">
            <a:extLst>
              <a:ext uri="{FF2B5EF4-FFF2-40B4-BE49-F238E27FC236}">
                <a16:creationId xmlns:a16="http://schemas.microsoft.com/office/drawing/2014/main" id="{57125173-8A4A-C969-5A64-FB29F816841A}"/>
              </a:ext>
            </a:extLst>
          </p:cNvPr>
          <p:cNvSpPr>
            <a:spLocks noGrp="1"/>
          </p:cNvSpPr>
          <p:nvPr>
            <p:ph idx="1"/>
          </p:nvPr>
        </p:nvSpPr>
        <p:spPr>
          <a:xfrm>
            <a:off x="603361" y="1554827"/>
            <a:ext cx="8596668" cy="3880773"/>
          </a:xfrm>
        </p:spPr>
        <p:txBody>
          <a:bodyPr>
            <a:normAutofit/>
          </a:bodyPr>
          <a:lstStyle/>
          <a:p>
            <a:r>
              <a:rPr lang="en-GB" dirty="0"/>
              <a:t>What outcomes do we want? </a:t>
            </a:r>
          </a:p>
          <a:p>
            <a:r>
              <a:rPr lang="en-GB" dirty="0"/>
              <a:t>What progress do we expect? </a:t>
            </a:r>
          </a:p>
          <a:p>
            <a:r>
              <a:rPr lang="en-GB" dirty="0"/>
              <a:t>What ranges should they achieve? </a:t>
            </a:r>
          </a:p>
          <a:p>
            <a:r>
              <a:rPr lang="en-GB" dirty="0"/>
              <a:t>What does the child &amp; their parent think? </a:t>
            </a:r>
          </a:p>
          <a:p>
            <a:r>
              <a:rPr lang="en-GB" dirty="0"/>
              <a:t>What support is needed? </a:t>
            </a:r>
          </a:p>
          <a:p>
            <a:r>
              <a:rPr lang="en-GB" dirty="0"/>
              <a:t>Is support additional to and/or different from the support required by all children?</a:t>
            </a:r>
          </a:p>
        </p:txBody>
      </p:sp>
      <p:pic>
        <p:nvPicPr>
          <p:cNvPr id="5" name="Picture 4">
            <a:extLst>
              <a:ext uri="{FF2B5EF4-FFF2-40B4-BE49-F238E27FC236}">
                <a16:creationId xmlns:a16="http://schemas.microsoft.com/office/drawing/2014/main" id="{4A9E6538-55B6-B47C-4B13-4674E1ABCC3C}"/>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3210618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5D528FB-9331-751D-EF63-B9F2F016A043}"/>
              </a:ext>
            </a:extLst>
          </p:cNvPr>
          <p:cNvPicPr>
            <a:picLocks noChangeAspect="1"/>
          </p:cNvPicPr>
          <p:nvPr/>
        </p:nvPicPr>
        <p:blipFill>
          <a:blip r:embed="rId2">
            <a:duotone>
              <a:schemeClr val="bg2">
                <a:shade val="45000"/>
                <a:satMod val="135000"/>
              </a:schemeClr>
              <a:prstClr val="white"/>
            </a:duotone>
            <a:alphaModFix amt="25000"/>
          </a:blip>
          <a:srcRect t="18788" b="13031"/>
          <a:stretch>
            <a:fillRect/>
          </a:stretch>
        </p:blipFill>
        <p:spPr>
          <a:xfrm>
            <a:off x="1" y="10"/>
            <a:ext cx="12191999" cy="6857990"/>
          </a:xfrm>
          <a:prstGeom prst="rect">
            <a:avLst/>
          </a:prstGeom>
        </p:spPr>
      </p:pic>
      <p:grpSp>
        <p:nvGrpSpPr>
          <p:cNvPr id="11" name="Group 10">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Isosceles Triangle 15">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Isosceles Triangle 19">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Isosceles Triangle 20">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a:extLst>
              <a:ext uri="{FF2B5EF4-FFF2-40B4-BE49-F238E27FC236}">
                <a16:creationId xmlns:a16="http://schemas.microsoft.com/office/drawing/2014/main" id="{C70FFC39-6628-4FA0-52A1-A10CD70032EA}"/>
              </a:ext>
            </a:extLst>
          </p:cNvPr>
          <p:cNvSpPr>
            <a:spLocks noGrp="1"/>
          </p:cNvSpPr>
          <p:nvPr>
            <p:ph type="title"/>
          </p:nvPr>
        </p:nvSpPr>
        <p:spPr>
          <a:xfrm>
            <a:off x="677334" y="609600"/>
            <a:ext cx="8596668" cy="1320800"/>
          </a:xfrm>
        </p:spPr>
        <p:txBody>
          <a:bodyPr>
            <a:normAutofit/>
          </a:bodyPr>
          <a:lstStyle/>
          <a:p>
            <a:pPr algn="ctr"/>
            <a:r>
              <a:rPr lang="en-GB" b="1" dirty="0"/>
              <a:t>Assessing and Reviewing Progress</a:t>
            </a:r>
          </a:p>
        </p:txBody>
      </p:sp>
      <p:sp>
        <p:nvSpPr>
          <p:cNvPr id="3" name="Content Placeholder 2">
            <a:extLst>
              <a:ext uri="{FF2B5EF4-FFF2-40B4-BE49-F238E27FC236}">
                <a16:creationId xmlns:a16="http://schemas.microsoft.com/office/drawing/2014/main" id="{A936F695-1430-4A7C-BE65-63B5C8FE4943}"/>
              </a:ext>
            </a:extLst>
          </p:cNvPr>
          <p:cNvSpPr>
            <a:spLocks noGrp="1"/>
          </p:cNvSpPr>
          <p:nvPr>
            <p:ph idx="1"/>
          </p:nvPr>
        </p:nvSpPr>
        <p:spPr>
          <a:xfrm>
            <a:off x="677334" y="2160589"/>
            <a:ext cx="8596668" cy="3880773"/>
          </a:xfrm>
        </p:spPr>
        <p:txBody>
          <a:bodyPr>
            <a:normAutofit/>
          </a:bodyPr>
          <a:lstStyle/>
          <a:p>
            <a:pPr marL="0" indent="0">
              <a:lnSpc>
                <a:spcPct val="90000"/>
              </a:lnSpc>
              <a:buNone/>
            </a:pPr>
            <a:r>
              <a:rPr lang="en-GB" sz="1500"/>
              <a:t>We will have an early discussion with parents/carers when considering whether their child requires special educational provision.  When having this discussion we consider: </a:t>
            </a:r>
          </a:p>
          <a:p>
            <a:pPr>
              <a:lnSpc>
                <a:spcPct val="90000"/>
              </a:lnSpc>
            </a:pPr>
            <a:r>
              <a:rPr lang="en-GB" sz="1500"/>
              <a:t>What are the child’s strengths and areas of need? </a:t>
            </a:r>
          </a:p>
          <a:p>
            <a:pPr>
              <a:lnSpc>
                <a:spcPct val="90000"/>
              </a:lnSpc>
            </a:pPr>
            <a:r>
              <a:rPr lang="en-GB" sz="1500"/>
              <a:t>Do parents/teachers/carers have concerns? </a:t>
            </a:r>
          </a:p>
          <a:p>
            <a:pPr>
              <a:lnSpc>
                <a:spcPct val="90000"/>
              </a:lnSpc>
            </a:pPr>
            <a:r>
              <a:rPr lang="en-GB" sz="1500"/>
              <a:t>Do we all agree on the outcomes we want? </a:t>
            </a:r>
          </a:p>
          <a:p>
            <a:pPr>
              <a:lnSpc>
                <a:spcPct val="90000"/>
              </a:lnSpc>
            </a:pPr>
            <a:r>
              <a:rPr lang="en-GB" sz="1500"/>
              <a:t>Do we all agree on next steps?</a:t>
            </a:r>
          </a:p>
          <a:p>
            <a:pPr marL="0" indent="0">
              <a:lnSpc>
                <a:spcPct val="90000"/>
              </a:lnSpc>
              <a:buNone/>
            </a:pPr>
            <a:endParaRPr lang="en-GB" sz="1500"/>
          </a:p>
          <a:p>
            <a:pPr marL="0" indent="0">
              <a:lnSpc>
                <a:spcPct val="90000"/>
              </a:lnSpc>
              <a:buNone/>
            </a:pPr>
            <a:r>
              <a:rPr lang="en-GB" sz="1500"/>
              <a:t>If your child is going to be put on an ILP/SSPP/EHCP or have any additional SEND support, you will be notified in advance and consent (if applicable) will be requested. </a:t>
            </a:r>
          </a:p>
          <a:p>
            <a:pPr marL="0" indent="0">
              <a:lnSpc>
                <a:spcPct val="90000"/>
              </a:lnSpc>
              <a:buNone/>
            </a:pPr>
            <a:r>
              <a:rPr lang="en-GB" sz="1500"/>
              <a:t> </a:t>
            </a:r>
          </a:p>
          <a:p>
            <a:pPr marL="0" indent="0">
              <a:lnSpc>
                <a:spcPct val="90000"/>
              </a:lnSpc>
              <a:buNone/>
            </a:pPr>
            <a:r>
              <a:rPr lang="en-GB" sz="1500"/>
              <a:t>Copies of notes of meetings will be sent to parents via letters (if applicable) and can be shared upon request.   </a:t>
            </a:r>
          </a:p>
        </p:txBody>
      </p:sp>
      <p:pic>
        <p:nvPicPr>
          <p:cNvPr id="5" name="Picture 4">
            <a:extLst>
              <a:ext uri="{FF2B5EF4-FFF2-40B4-BE49-F238E27FC236}">
                <a16:creationId xmlns:a16="http://schemas.microsoft.com/office/drawing/2014/main" id="{7B43C46B-0BEC-4362-1A60-84D04DCF9963}"/>
              </a:ext>
            </a:extLst>
          </p:cNvPr>
          <p:cNvPicPr>
            <a:picLocks noChangeAspect="1"/>
          </p:cNvPicPr>
          <p:nvPr/>
        </p:nvPicPr>
        <p:blipFill>
          <a:blip r:embed="rId2"/>
          <a:stretch>
            <a:fillRect/>
          </a:stretch>
        </p:blipFill>
        <p:spPr>
          <a:xfrm>
            <a:off x="10103160" y="187910"/>
            <a:ext cx="1878451" cy="1550949"/>
          </a:xfrm>
          <a:prstGeom prst="rect">
            <a:avLst/>
          </a:prstGeom>
        </p:spPr>
      </p:pic>
    </p:spTree>
    <p:extLst>
      <p:ext uri="{BB962C8B-B14F-4D97-AF65-F5344CB8AC3E}">
        <p14:creationId xmlns:p14="http://schemas.microsoft.com/office/powerpoint/2010/main" val="6611030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714f9a5-4050-4bb6-87be-081e70fa2bef" xsi:nil="true"/>
    <lcf76f155ced4ddcb4097134ff3c332f xmlns="4aa1e014-47f4-4304-bd29-a734b55446e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0CAAA3EEEED9743B91D1E4C9A7A8D6B" ma:contentTypeVersion="13" ma:contentTypeDescription="Create a new document." ma:contentTypeScope="" ma:versionID="1be7afaad62fe91ebea92fbb11c986ac">
  <xsd:schema xmlns:xsd="http://www.w3.org/2001/XMLSchema" xmlns:xs="http://www.w3.org/2001/XMLSchema" xmlns:p="http://schemas.microsoft.com/office/2006/metadata/properties" xmlns:ns2="4aa1e014-47f4-4304-bd29-a734b55446e8" xmlns:ns3="0714f9a5-4050-4bb6-87be-081e70fa2bef" targetNamespace="http://schemas.microsoft.com/office/2006/metadata/properties" ma:root="true" ma:fieldsID="f804a03324088280a24c34239e800e70" ns2:_="" ns3:_="">
    <xsd:import namespace="4aa1e014-47f4-4304-bd29-a734b55446e8"/>
    <xsd:import namespace="0714f9a5-4050-4bb6-87be-081e70fa2be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a1e014-47f4-4304-bd29-a734b55446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5f21d8b-67fa-48fd-91bc-e5df92558dd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14f9a5-4050-4bb6-87be-081e70fa2be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916ac36-c3c1-4403-8531-0dbd0c4dc3c0}" ma:internalName="TaxCatchAll" ma:showField="CatchAllData" ma:web="0714f9a5-4050-4bb6-87be-081e70fa2b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8DF537-3897-4AA8-A086-06E22EE235A8}">
  <ds:schemaRefs>
    <ds:schemaRef ds:uri="http://schemas.openxmlformats.org/package/2006/metadata/core-properties"/>
    <ds:schemaRef ds:uri="http://www.w3.org/XML/1998/namespace"/>
    <ds:schemaRef ds:uri="http://schemas.microsoft.com/office/2006/documentManagement/types"/>
    <ds:schemaRef ds:uri="http://purl.org/dc/dcmitype/"/>
    <ds:schemaRef ds:uri="http://schemas.microsoft.com/office/2006/metadata/properties"/>
    <ds:schemaRef ds:uri="4aa1e014-47f4-4304-bd29-a734b55446e8"/>
    <ds:schemaRef ds:uri="http://purl.org/dc/terms/"/>
    <ds:schemaRef ds:uri="http://schemas.microsoft.com/office/infopath/2007/PartnerControls"/>
    <ds:schemaRef ds:uri="0714f9a5-4050-4bb6-87be-081e70fa2bef"/>
    <ds:schemaRef ds:uri="http://purl.org/dc/elements/1.1/"/>
  </ds:schemaRefs>
</ds:datastoreItem>
</file>

<file path=customXml/itemProps2.xml><?xml version="1.0" encoding="utf-8"?>
<ds:datastoreItem xmlns:ds="http://schemas.openxmlformats.org/officeDocument/2006/customXml" ds:itemID="{327CDBEA-479C-4CF3-8021-97BBDC9BD6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a1e014-47f4-4304-bd29-a734b55446e8"/>
    <ds:schemaRef ds:uri="0714f9a5-4050-4bb6-87be-081e70fa2b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A8DB03-272C-4455-ACDD-A9B497AD8735}">
  <ds:schemaRefs>
    <ds:schemaRef ds:uri="http://schemas.microsoft.com/sharepoint/v3/contenttype/forms"/>
  </ds:schemaRefs>
</ds:datastoreItem>
</file>

<file path=docMetadata/LabelInfo.xml><?xml version="1.0" encoding="utf-8"?>
<clbl:labelList xmlns:clbl="http://schemas.microsoft.com/office/2020/mipLabelMetadata">
  <clbl:label id="{44c37b54-5381-40de-b982-d1608f7e060a}" enabled="0" method="" siteId="{44c37b54-5381-40de-b982-d1608f7e060a}" removed="1"/>
</clbl:labelList>
</file>

<file path=docProps/app.xml><?xml version="1.0" encoding="utf-8"?>
<Properties xmlns="http://schemas.openxmlformats.org/officeDocument/2006/extended-properties" xmlns:vt="http://schemas.openxmlformats.org/officeDocument/2006/docPropsVTypes">
  <Template>Facet</Template>
  <TotalTime>0</TotalTime>
  <Words>4895</Words>
  <Application>Microsoft Office PowerPoint</Application>
  <PresentationFormat>Widescreen</PresentationFormat>
  <Paragraphs>287</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Arial MT</vt:lpstr>
      <vt:lpstr>Trebuchet MS</vt:lpstr>
      <vt:lpstr>Wingdings 3</vt:lpstr>
      <vt:lpstr>Facet</vt:lpstr>
      <vt:lpstr>SEND Information Report</vt:lpstr>
      <vt:lpstr>SEND Information Report Contents:</vt:lpstr>
      <vt:lpstr>What is SEND?</vt:lpstr>
      <vt:lpstr>Types of SEND </vt:lpstr>
      <vt:lpstr>Identification and Assessment</vt:lpstr>
      <vt:lpstr>Identification and Assessment</vt:lpstr>
      <vt:lpstr>Identification and Assessment</vt:lpstr>
      <vt:lpstr>Is SEND Provision Required?</vt:lpstr>
      <vt:lpstr>Assessing and Reviewing Progress</vt:lpstr>
      <vt:lpstr>Graduated Approach </vt:lpstr>
      <vt:lpstr>What kind of SEND Provision might be offered? </vt:lpstr>
      <vt:lpstr>EHCP’s</vt:lpstr>
      <vt:lpstr>Transitions</vt:lpstr>
      <vt:lpstr>Transitions</vt:lpstr>
      <vt:lpstr>Teaching</vt:lpstr>
      <vt:lpstr>Curriculum and Learning Adaptations</vt:lpstr>
      <vt:lpstr>Additional Support</vt:lpstr>
      <vt:lpstr>Staff Expertise and Training</vt:lpstr>
      <vt:lpstr>Staff Expertise and Training</vt:lpstr>
      <vt:lpstr>Staff Expertise &amp; Training - CPD</vt:lpstr>
      <vt:lpstr>Equipment and Facilities</vt:lpstr>
      <vt:lpstr>Evaluating Effectiveness</vt:lpstr>
      <vt:lpstr>Engagement for All</vt:lpstr>
      <vt:lpstr>Engagement for All</vt:lpstr>
      <vt:lpstr>Emotional and Social Development</vt:lpstr>
      <vt:lpstr>Complaints regarding SEND</vt:lpstr>
      <vt:lpstr>Support Services</vt:lpstr>
      <vt:lpstr>Outside Agency Support</vt:lpstr>
      <vt:lpstr>Who to Contact</vt:lpstr>
      <vt:lpstr>TVA SEND Offer</vt:lpstr>
      <vt:lpstr>Glossary of Terms</vt:lpstr>
      <vt:lpstr>Glossary of terms</vt:lpstr>
      <vt:lpstr>Glossary of Terms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ELLIS</dc:creator>
  <cp:lastModifiedBy>Andrew Byrne</cp:lastModifiedBy>
  <cp:revision>140</cp:revision>
  <dcterms:created xsi:type="dcterms:W3CDTF">2025-12-01T10:16:43Z</dcterms:created>
  <dcterms:modified xsi:type="dcterms:W3CDTF">2026-02-09T14:19:23Z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0x01010000CAAA3EEEED9743B91D1E4C9A7A8D6B</vt:lpwstr>
  </property>
  <property fmtid="{D5CDD505-2E9C-101B-9397-08002B2CF9AE}" pid="3" name="MediaServiceImageTags">
    <vt:lpwstr/>
  </property>
</Properties>
</file>